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4"/>
  </p:notesMasterIdLst>
  <p:sldIdLst>
    <p:sldId id="316" r:id="rId2"/>
    <p:sldId id="363" r:id="rId3"/>
    <p:sldId id="318" r:id="rId4"/>
    <p:sldId id="319" r:id="rId5"/>
    <p:sldId id="366" r:id="rId6"/>
    <p:sldId id="359" r:id="rId7"/>
    <p:sldId id="367" r:id="rId8"/>
    <p:sldId id="321" r:id="rId9"/>
    <p:sldId id="350" r:id="rId10"/>
    <p:sldId id="349" r:id="rId11"/>
    <p:sldId id="365" r:id="rId12"/>
    <p:sldId id="346" r:id="rId13"/>
    <p:sldId id="364" r:id="rId14"/>
    <p:sldId id="345" r:id="rId15"/>
    <p:sldId id="356" r:id="rId16"/>
    <p:sldId id="368" r:id="rId17"/>
    <p:sldId id="322" r:id="rId18"/>
    <p:sldId id="370" r:id="rId19"/>
    <p:sldId id="341" r:id="rId20"/>
    <p:sldId id="342" r:id="rId21"/>
    <p:sldId id="371" r:id="rId22"/>
    <p:sldId id="343" r:id="rId23"/>
    <p:sldId id="344" r:id="rId24"/>
    <p:sldId id="372" r:id="rId25"/>
    <p:sldId id="351" r:id="rId26"/>
    <p:sldId id="352" r:id="rId27"/>
    <p:sldId id="362" r:id="rId28"/>
    <p:sldId id="381" r:id="rId29"/>
    <p:sldId id="382" r:id="rId30"/>
    <p:sldId id="373" r:id="rId31"/>
    <p:sldId id="384" r:id="rId32"/>
    <p:sldId id="385" r:id="rId33"/>
    <p:sldId id="386" r:id="rId34"/>
    <p:sldId id="387" r:id="rId35"/>
    <p:sldId id="388" r:id="rId36"/>
    <p:sldId id="389" r:id="rId37"/>
    <p:sldId id="390" r:id="rId38"/>
    <p:sldId id="391" r:id="rId39"/>
    <p:sldId id="392" r:id="rId40"/>
    <p:sldId id="393" r:id="rId41"/>
    <p:sldId id="394" r:id="rId42"/>
    <p:sldId id="395" r:id="rId43"/>
    <p:sldId id="396" r:id="rId44"/>
    <p:sldId id="397" r:id="rId45"/>
    <p:sldId id="398" r:id="rId46"/>
    <p:sldId id="399" r:id="rId47"/>
    <p:sldId id="400" r:id="rId48"/>
    <p:sldId id="401" r:id="rId49"/>
    <p:sldId id="402" r:id="rId50"/>
    <p:sldId id="403" r:id="rId51"/>
    <p:sldId id="404" r:id="rId52"/>
    <p:sldId id="405" r:id="rId53"/>
    <p:sldId id="406" r:id="rId54"/>
    <p:sldId id="383" r:id="rId55"/>
    <p:sldId id="327" r:id="rId56"/>
    <p:sldId id="328" r:id="rId57"/>
    <p:sldId id="329" r:id="rId58"/>
    <p:sldId id="330" r:id="rId59"/>
    <p:sldId id="331" r:id="rId60"/>
    <p:sldId id="332" r:id="rId61"/>
    <p:sldId id="369" r:id="rId62"/>
    <p:sldId id="340" r:id="rId63"/>
    <p:sldId id="374" r:id="rId64"/>
    <p:sldId id="333" r:id="rId65"/>
    <p:sldId id="334" r:id="rId66"/>
    <p:sldId id="375" r:id="rId67"/>
    <p:sldId id="323" r:id="rId68"/>
    <p:sldId id="324" r:id="rId69"/>
    <p:sldId id="325" r:id="rId70"/>
    <p:sldId id="326" r:id="rId71"/>
    <p:sldId id="376" r:id="rId72"/>
    <p:sldId id="415" r:id="rId73"/>
    <p:sldId id="416" r:id="rId74"/>
    <p:sldId id="417" r:id="rId75"/>
    <p:sldId id="418" r:id="rId76"/>
    <p:sldId id="419" r:id="rId77"/>
    <p:sldId id="420" r:id="rId78"/>
    <p:sldId id="421" r:id="rId79"/>
    <p:sldId id="413" r:id="rId80"/>
    <p:sldId id="335" r:id="rId81"/>
    <p:sldId id="336" r:id="rId82"/>
    <p:sldId id="338" r:id="rId83"/>
    <p:sldId id="408" r:id="rId84"/>
    <p:sldId id="409" r:id="rId85"/>
    <p:sldId id="410" r:id="rId86"/>
    <p:sldId id="411" r:id="rId87"/>
    <p:sldId id="412" r:id="rId88"/>
    <p:sldId id="339" r:id="rId89"/>
    <p:sldId id="377" r:id="rId90"/>
    <p:sldId id="360" r:id="rId91"/>
    <p:sldId id="361" r:id="rId92"/>
    <p:sldId id="378" r:id="rId93"/>
    <p:sldId id="353" r:id="rId94"/>
    <p:sldId id="354" r:id="rId95"/>
    <p:sldId id="355" r:id="rId96"/>
    <p:sldId id="379" r:id="rId97"/>
    <p:sldId id="357" r:id="rId98"/>
    <p:sldId id="358" r:id="rId99"/>
    <p:sldId id="380" r:id="rId100"/>
    <p:sldId id="347" r:id="rId101"/>
    <p:sldId id="348" r:id="rId102"/>
    <p:sldId id="315" r:id="rId103"/>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D79440-E6D9-D45F-4004-C381DC926946}" name="Chandirika" initials="C" userId="S::chandirika@camcr.in::0d712603-1b9f-4d67-9957-366c474c3394" providerId="AD"/>
  <p188:author id="{18A3F940-42C2-7F46-CF3B-C9B155EA6861}" name="Madhumita Sundaresan" initials="MS" userId="S::madhumita.s@pkfindia.in::192c3820-26ac-4c33-9299-41a84d1dc931" providerId="AD"/>
  <p188:author id="{00283F60-CDAC-346B-6395-A6A53DC91CA5}" name="Abin" initials="A" userId="S::abin@camcr.in::fcf44fd3-69c3-445d-93e1-7c16f3410ae5" providerId="AD"/>
  <p188:author id="{DF1DA275-012E-041F-F116-4D9062B356A2}" name="Mathangi S V" initials="MS" userId="S::mathangi@camcr.in::dc60a666-16d7-4172-8679-1628ac3f8b2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B8B8"/>
    <a:srgbClr val="B87333"/>
    <a:srgbClr val="FFC107"/>
    <a:srgbClr val="808000"/>
    <a:srgbClr val="008080"/>
    <a:srgbClr val="000080"/>
    <a:srgbClr val="F4C2C2"/>
    <a:srgbClr val="747474"/>
    <a:srgbClr val="8D8D8D"/>
    <a:srgbClr val="2F2F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9E74C8-3276-4F99-BEE6-BEED7E8EF31C}" v="12" dt="2024-11-02T05:09:32.3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30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microsoft.com/office/2016/11/relationships/changesInfo" Target="changesInfos/changesInfo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napriya" userId="a46a1d31-6258-4fe8-a306-bdc9b73334d8" providerId="ADAL" clId="{819E74C8-3276-4F99-BEE6-BEED7E8EF31C}"/>
    <pc:docChg chg="undo redo custSel addSld delSld modSld">
      <pc:chgData name="Mohanapriya" userId="a46a1d31-6258-4fe8-a306-bdc9b73334d8" providerId="ADAL" clId="{819E74C8-3276-4F99-BEE6-BEED7E8EF31C}" dt="2024-11-02T05:29:30.835" v="1235" actId="20577"/>
      <pc:docMkLst>
        <pc:docMk/>
      </pc:docMkLst>
      <pc:sldChg chg="modSp mod">
        <pc:chgData name="Mohanapriya" userId="a46a1d31-6258-4fe8-a306-bdc9b73334d8" providerId="ADAL" clId="{819E74C8-3276-4F99-BEE6-BEED7E8EF31C}" dt="2024-11-02T04:58:04.909" v="1" actId="1076"/>
        <pc:sldMkLst>
          <pc:docMk/>
          <pc:sldMk cId="3343990649" sldId="338"/>
        </pc:sldMkLst>
        <pc:spChg chg="mod">
          <ac:chgData name="Mohanapriya" userId="a46a1d31-6258-4fe8-a306-bdc9b73334d8" providerId="ADAL" clId="{819E74C8-3276-4F99-BEE6-BEED7E8EF31C}" dt="2024-11-02T04:58:04.909" v="1" actId="1076"/>
          <ac:spMkLst>
            <pc:docMk/>
            <pc:sldMk cId="3343990649" sldId="338"/>
            <ac:spMk id="7" creationId="{6EA00619-F896-71EE-B7F2-5181B9642569}"/>
          </ac:spMkLst>
        </pc:spChg>
      </pc:sldChg>
      <pc:sldChg chg="new del">
        <pc:chgData name="Mohanapriya" userId="a46a1d31-6258-4fe8-a306-bdc9b73334d8" providerId="ADAL" clId="{819E74C8-3276-4F99-BEE6-BEED7E8EF31C}" dt="2024-11-02T04:58:40.506" v="4" actId="47"/>
        <pc:sldMkLst>
          <pc:docMk/>
          <pc:sldMk cId="2771307800" sldId="407"/>
        </pc:sldMkLst>
      </pc:sldChg>
      <pc:sldChg chg="addSp modSp add mod">
        <pc:chgData name="Mohanapriya" userId="a46a1d31-6258-4fe8-a306-bdc9b73334d8" providerId="ADAL" clId="{819E74C8-3276-4F99-BEE6-BEED7E8EF31C}" dt="2024-11-02T05:27:37.637" v="1011" actId="20577"/>
        <pc:sldMkLst>
          <pc:docMk/>
          <pc:sldMk cId="3840446725" sldId="408"/>
        </pc:sldMkLst>
        <pc:spChg chg="mod">
          <ac:chgData name="Mohanapriya" userId="a46a1d31-6258-4fe8-a306-bdc9b73334d8" providerId="ADAL" clId="{819E74C8-3276-4F99-BEE6-BEED7E8EF31C}" dt="2024-11-02T05:27:37.637" v="1011" actId="20577"/>
          <ac:spMkLst>
            <pc:docMk/>
            <pc:sldMk cId="3840446725" sldId="408"/>
            <ac:spMk id="2" creationId="{46428B40-8A76-0F1A-D871-1A8871CA86F7}"/>
          </ac:spMkLst>
        </pc:spChg>
        <pc:spChg chg="mod">
          <ac:chgData name="Mohanapriya" userId="a46a1d31-6258-4fe8-a306-bdc9b73334d8" providerId="ADAL" clId="{819E74C8-3276-4F99-BEE6-BEED7E8EF31C}" dt="2024-11-02T05:27:02.053" v="951" actId="20577"/>
          <ac:spMkLst>
            <pc:docMk/>
            <pc:sldMk cId="3840446725" sldId="408"/>
            <ac:spMk id="3" creationId="{A38536FF-B2CA-76ED-CE39-2A7037E6E573}"/>
          </ac:spMkLst>
        </pc:spChg>
        <pc:spChg chg="add">
          <ac:chgData name="Mohanapriya" userId="a46a1d31-6258-4fe8-a306-bdc9b73334d8" providerId="ADAL" clId="{819E74C8-3276-4F99-BEE6-BEED7E8EF31C}" dt="2024-11-02T05:07:15.190" v="236"/>
          <ac:spMkLst>
            <pc:docMk/>
            <pc:sldMk cId="3840446725" sldId="408"/>
            <ac:spMk id="9" creationId="{4E26E5D1-23A5-17C3-9689-BBDEFF1B8E4E}"/>
          </ac:spMkLst>
        </pc:spChg>
        <pc:spChg chg="add">
          <ac:chgData name="Mohanapriya" userId="a46a1d31-6258-4fe8-a306-bdc9b73334d8" providerId="ADAL" clId="{819E74C8-3276-4F99-BEE6-BEED7E8EF31C}" dt="2024-11-02T05:07:25.858" v="238"/>
          <ac:spMkLst>
            <pc:docMk/>
            <pc:sldMk cId="3840446725" sldId="408"/>
            <ac:spMk id="10" creationId="{46296B25-2918-9E7C-455F-0320A3B9BA67}"/>
          </ac:spMkLst>
        </pc:spChg>
        <pc:spChg chg="add">
          <ac:chgData name="Mohanapriya" userId="a46a1d31-6258-4fe8-a306-bdc9b73334d8" providerId="ADAL" clId="{819E74C8-3276-4F99-BEE6-BEED7E8EF31C}" dt="2024-11-02T05:07:40.653" v="244"/>
          <ac:spMkLst>
            <pc:docMk/>
            <pc:sldMk cId="3840446725" sldId="408"/>
            <ac:spMk id="11" creationId="{566E01FA-EA51-76AE-7D33-A02A74A7AFED}"/>
          </ac:spMkLst>
        </pc:spChg>
      </pc:sldChg>
      <pc:sldChg chg="addSp modSp add mod">
        <pc:chgData name="Mohanapriya" userId="a46a1d31-6258-4fe8-a306-bdc9b73334d8" providerId="ADAL" clId="{819E74C8-3276-4F99-BEE6-BEED7E8EF31C}" dt="2024-11-02T05:28:22.387" v="1080" actId="20577"/>
        <pc:sldMkLst>
          <pc:docMk/>
          <pc:sldMk cId="3238916777" sldId="409"/>
        </pc:sldMkLst>
        <pc:spChg chg="mod">
          <ac:chgData name="Mohanapriya" userId="a46a1d31-6258-4fe8-a306-bdc9b73334d8" providerId="ADAL" clId="{819E74C8-3276-4F99-BEE6-BEED7E8EF31C}" dt="2024-11-02T05:28:22.387" v="1080" actId="20577"/>
          <ac:spMkLst>
            <pc:docMk/>
            <pc:sldMk cId="3238916777" sldId="409"/>
            <ac:spMk id="2" creationId="{6AA0C470-1105-82A7-59A7-6A1F6E0A2627}"/>
          </ac:spMkLst>
        </pc:spChg>
        <pc:spChg chg="mod">
          <ac:chgData name="Mohanapriya" userId="a46a1d31-6258-4fe8-a306-bdc9b73334d8" providerId="ADAL" clId="{819E74C8-3276-4F99-BEE6-BEED7E8EF31C}" dt="2024-11-02T05:17:20.034" v="724" actId="6549"/>
          <ac:spMkLst>
            <pc:docMk/>
            <pc:sldMk cId="3238916777" sldId="409"/>
            <ac:spMk id="3" creationId="{1AD777B3-8E9A-4DDB-FEC5-FF9BFA1BDB86}"/>
          </ac:spMkLst>
        </pc:spChg>
        <pc:spChg chg="add">
          <ac:chgData name="Mohanapriya" userId="a46a1d31-6258-4fe8-a306-bdc9b73334d8" providerId="ADAL" clId="{819E74C8-3276-4F99-BEE6-BEED7E8EF31C}" dt="2024-11-02T05:08:21.263" v="245"/>
          <ac:spMkLst>
            <pc:docMk/>
            <pc:sldMk cId="3238916777" sldId="409"/>
            <ac:spMk id="9" creationId="{F6988068-637C-46E2-FC24-19E37E78E1DE}"/>
          </ac:spMkLst>
        </pc:spChg>
        <pc:spChg chg="add">
          <ac:chgData name="Mohanapriya" userId="a46a1d31-6258-4fe8-a306-bdc9b73334d8" providerId="ADAL" clId="{819E74C8-3276-4F99-BEE6-BEED7E8EF31C}" dt="2024-11-02T05:09:25.867" v="386"/>
          <ac:spMkLst>
            <pc:docMk/>
            <pc:sldMk cId="3238916777" sldId="409"/>
            <ac:spMk id="10" creationId="{4D84A762-BCE8-644A-9292-94B938EA528E}"/>
          </ac:spMkLst>
        </pc:spChg>
        <pc:spChg chg="add">
          <ac:chgData name="Mohanapriya" userId="a46a1d31-6258-4fe8-a306-bdc9b73334d8" providerId="ADAL" clId="{819E74C8-3276-4F99-BEE6-BEED7E8EF31C}" dt="2024-11-02T05:09:30.947" v="388"/>
          <ac:spMkLst>
            <pc:docMk/>
            <pc:sldMk cId="3238916777" sldId="409"/>
            <ac:spMk id="11" creationId="{14CB1865-454B-BE0C-C2DE-12ACB76E88CD}"/>
          </ac:spMkLst>
        </pc:spChg>
      </pc:sldChg>
      <pc:sldChg chg="modSp add mod">
        <pc:chgData name="Mohanapriya" userId="a46a1d31-6258-4fe8-a306-bdc9b73334d8" providerId="ADAL" clId="{819E74C8-3276-4F99-BEE6-BEED7E8EF31C}" dt="2024-11-02T05:28:48.423" v="1152" actId="20577"/>
        <pc:sldMkLst>
          <pc:docMk/>
          <pc:sldMk cId="2803714663" sldId="410"/>
        </pc:sldMkLst>
        <pc:spChg chg="mod">
          <ac:chgData name="Mohanapriya" userId="a46a1d31-6258-4fe8-a306-bdc9b73334d8" providerId="ADAL" clId="{819E74C8-3276-4F99-BEE6-BEED7E8EF31C}" dt="2024-11-02T05:28:48.423" v="1152" actId="20577"/>
          <ac:spMkLst>
            <pc:docMk/>
            <pc:sldMk cId="2803714663" sldId="410"/>
            <ac:spMk id="2" creationId="{1AE528A5-1A72-647B-9107-27E700E21664}"/>
          </ac:spMkLst>
        </pc:spChg>
        <pc:spChg chg="mod">
          <ac:chgData name="Mohanapriya" userId="a46a1d31-6258-4fe8-a306-bdc9b73334d8" providerId="ADAL" clId="{819E74C8-3276-4F99-BEE6-BEED7E8EF31C}" dt="2024-11-02T05:25:05.503" v="933" actId="20577"/>
          <ac:spMkLst>
            <pc:docMk/>
            <pc:sldMk cId="2803714663" sldId="410"/>
            <ac:spMk id="3" creationId="{0B26407D-70D8-7BF4-3839-2583F8172CD7}"/>
          </ac:spMkLst>
        </pc:spChg>
      </pc:sldChg>
      <pc:sldChg chg="modSp add mod">
        <pc:chgData name="Mohanapriya" userId="a46a1d31-6258-4fe8-a306-bdc9b73334d8" providerId="ADAL" clId="{819E74C8-3276-4F99-BEE6-BEED7E8EF31C}" dt="2024-11-02T05:29:11.379" v="1185"/>
        <pc:sldMkLst>
          <pc:docMk/>
          <pc:sldMk cId="2488620946" sldId="411"/>
        </pc:sldMkLst>
        <pc:spChg chg="mod">
          <ac:chgData name="Mohanapriya" userId="a46a1d31-6258-4fe8-a306-bdc9b73334d8" providerId="ADAL" clId="{819E74C8-3276-4F99-BEE6-BEED7E8EF31C}" dt="2024-11-02T05:29:11.379" v="1185"/>
          <ac:spMkLst>
            <pc:docMk/>
            <pc:sldMk cId="2488620946" sldId="411"/>
            <ac:spMk id="2" creationId="{491FE1B4-860D-8620-C973-82FEFCA4C6B1}"/>
          </ac:spMkLst>
        </pc:spChg>
        <pc:spChg chg="mod">
          <ac:chgData name="Mohanapriya" userId="a46a1d31-6258-4fe8-a306-bdc9b73334d8" providerId="ADAL" clId="{819E74C8-3276-4F99-BEE6-BEED7E8EF31C}" dt="2024-11-02T05:25:42.735" v="941" actId="115"/>
          <ac:spMkLst>
            <pc:docMk/>
            <pc:sldMk cId="2488620946" sldId="411"/>
            <ac:spMk id="3" creationId="{F2F6CAE1-996A-ED3B-96CD-E3B595390DE8}"/>
          </ac:spMkLst>
        </pc:spChg>
      </pc:sldChg>
      <pc:sldChg chg="modSp add mod">
        <pc:chgData name="Mohanapriya" userId="a46a1d31-6258-4fe8-a306-bdc9b73334d8" providerId="ADAL" clId="{819E74C8-3276-4F99-BEE6-BEED7E8EF31C}" dt="2024-11-02T05:29:30.835" v="1235" actId="20577"/>
        <pc:sldMkLst>
          <pc:docMk/>
          <pc:sldMk cId="2865505952" sldId="412"/>
        </pc:sldMkLst>
        <pc:spChg chg="mod">
          <ac:chgData name="Mohanapriya" userId="a46a1d31-6258-4fe8-a306-bdc9b73334d8" providerId="ADAL" clId="{819E74C8-3276-4F99-BEE6-BEED7E8EF31C}" dt="2024-11-02T05:29:30.835" v="1235" actId="20577"/>
          <ac:spMkLst>
            <pc:docMk/>
            <pc:sldMk cId="2865505952" sldId="412"/>
            <ac:spMk id="2" creationId="{C9E1AFAB-CE93-B5A7-020F-C53EE2E353D3}"/>
          </ac:spMkLst>
        </pc:spChg>
        <pc:spChg chg="mod">
          <ac:chgData name="Mohanapriya" userId="a46a1d31-6258-4fe8-a306-bdc9b73334d8" providerId="ADAL" clId="{819E74C8-3276-4F99-BEE6-BEED7E8EF31C}" dt="2024-11-02T05:26:21.751" v="950" actId="20577"/>
          <ac:spMkLst>
            <pc:docMk/>
            <pc:sldMk cId="2865505952" sldId="412"/>
            <ac:spMk id="3" creationId="{DB2550CD-6068-5D2F-81E4-BD7D635DEF6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73089500703363"/>
          <c:y val="0.11250638740714891"/>
          <c:w val="0.56351241328544976"/>
          <c:h val="0.47438940461022638"/>
        </c:manualLayout>
      </c:layout>
      <c:pieChart>
        <c:varyColors val="1"/>
        <c:ser>
          <c:idx val="0"/>
          <c:order val="0"/>
          <c:tx>
            <c:strRef>
              <c:f>Sheet1!$B$1</c:f>
              <c:strCache>
                <c:ptCount val="1"/>
                <c:pt idx="0">
                  <c:v>Common Tax Audit Issues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2FB-49B9-81DE-64BC0BE0C49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2FB-49B9-81DE-64BC0BE0C49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2FB-49B9-81DE-64BC0BE0C49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2FB-49B9-81DE-64BC0BE0C49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2FB-49B9-81DE-64BC0BE0C49B}"/>
              </c:ext>
            </c:extLst>
          </c:dPt>
          <c:cat>
            <c:strRef>
              <c:f>Sheet1!$A$2:$A$6</c:f>
              <c:strCache>
                <c:ptCount val="5"/>
                <c:pt idx="0">
                  <c:v>TDS Compliance</c:v>
                </c:pt>
                <c:pt idx="1">
                  <c:v>Expense Disallowances</c:v>
                </c:pt>
                <c:pt idx="2">
                  <c:v>Transfer Pricing Adjustments</c:v>
                </c:pt>
                <c:pt idx="3">
                  <c:v>Mismatched GST Claims</c:v>
                </c:pt>
                <c:pt idx="4">
                  <c:v>Other Compliance Issues</c:v>
                </c:pt>
              </c:strCache>
            </c:strRef>
          </c:cat>
          <c:val>
            <c:numRef>
              <c:f>Sheet1!$B$2:$B$6</c:f>
              <c:numCache>
                <c:formatCode>General</c:formatCode>
                <c:ptCount val="5"/>
                <c:pt idx="0">
                  <c:v>0.3</c:v>
                </c:pt>
                <c:pt idx="1">
                  <c:v>0.25</c:v>
                </c:pt>
                <c:pt idx="2">
                  <c:v>0.2</c:v>
                </c:pt>
                <c:pt idx="3">
                  <c:v>0.15</c:v>
                </c:pt>
                <c:pt idx="4">
                  <c:v>0.1</c:v>
                </c:pt>
              </c:numCache>
            </c:numRef>
          </c:val>
          <c:extLst>
            <c:ext xmlns:c16="http://schemas.microsoft.com/office/drawing/2014/chart" uri="{C3380CC4-5D6E-409C-BE32-E72D297353CC}">
              <c16:uniqueId val="{00000000-D618-4D6E-A828-6DCD2DCD855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6.9557383488316846E-2"/>
          <c:y val="0.70240343071273081"/>
          <c:w val="0.88100051153698611"/>
          <c:h val="0.197496292188045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ptos Display" panose="020B00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0801418-9A98-4763-876B-6C7E63139124}" type="datetimeFigureOut">
              <a:rPr lang="en-US" smtClean="0"/>
              <a:t>11/7/2024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FB4147C-FB4B-406B-BB3B-EE63D58717FF}" type="slidenum">
              <a:rPr lang="en-US" smtClean="0"/>
              <a:t>‹#›</a:t>
            </a:fld>
            <a:endParaRPr lang="en-US"/>
          </a:p>
        </p:txBody>
      </p:sp>
    </p:spTree>
    <p:extLst>
      <p:ext uri="{BB962C8B-B14F-4D97-AF65-F5344CB8AC3E}">
        <p14:creationId xmlns:p14="http://schemas.microsoft.com/office/powerpoint/2010/main" val="2205286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BAB4-3E03-1059-A5D2-EF4857D3BB65}"/>
              </a:ext>
            </a:extLst>
          </p:cNvPr>
          <p:cNvSpPr>
            <a:spLocks noGrp="1"/>
          </p:cNvSpPr>
          <p:nvPr>
            <p:ph type="ctrTitle"/>
          </p:nvPr>
        </p:nvSpPr>
        <p:spPr>
          <a:xfrm>
            <a:off x="1524000" y="1122363"/>
            <a:ext cx="9144000" cy="2387600"/>
          </a:xfrm>
        </p:spPr>
        <p:txBody>
          <a:bodyPr anchor="b"/>
          <a:lstStyle>
            <a:lvl1pPr algn="ctr">
              <a:defRPr sz="6000">
                <a:latin typeface="Aptos Display" panose="020B0004020202020204" pitchFamily="34" charset="0"/>
              </a:defRPr>
            </a:lvl1pPr>
          </a:lstStyle>
          <a:p>
            <a:r>
              <a:rPr lang="en-US"/>
              <a:t>Click to edit Master title style</a:t>
            </a:r>
            <a:endParaRPr lang="en-IN"/>
          </a:p>
        </p:txBody>
      </p:sp>
      <p:sp>
        <p:nvSpPr>
          <p:cNvPr id="3" name="Subtitle 2">
            <a:extLst>
              <a:ext uri="{FF2B5EF4-FFF2-40B4-BE49-F238E27FC236}">
                <a16:creationId xmlns:a16="http://schemas.microsoft.com/office/drawing/2014/main" id="{A72DF032-87DC-4D15-0448-A906B4AA36B4}"/>
              </a:ext>
            </a:extLst>
          </p:cNvPr>
          <p:cNvSpPr>
            <a:spLocks noGrp="1"/>
          </p:cNvSpPr>
          <p:nvPr>
            <p:ph type="subTitle" idx="1"/>
          </p:nvPr>
        </p:nvSpPr>
        <p:spPr>
          <a:xfrm>
            <a:off x="1524000" y="3602038"/>
            <a:ext cx="9144000" cy="1655762"/>
          </a:xfrm>
        </p:spPr>
        <p:txBody>
          <a:bodyPr>
            <a:normAutofit/>
          </a:bodyPr>
          <a:lstStyle>
            <a:lvl1pPr marL="0" indent="0" algn="ctr">
              <a:buNone/>
              <a:defRPr sz="2400">
                <a:latin typeface="Aptos Display"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5C598AE-106F-88DE-3EEA-C3EC9A6D90DA}"/>
              </a:ext>
            </a:extLst>
          </p:cNvPr>
          <p:cNvSpPr>
            <a:spLocks noGrp="1"/>
          </p:cNvSpPr>
          <p:nvPr>
            <p:ph type="dt" sz="half" idx="10"/>
          </p:nvPr>
        </p:nvSpPr>
        <p:spPr/>
        <p:txBody>
          <a:bodyPr/>
          <a:lstStyle>
            <a:lvl1pPr>
              <a:defRPr>
                <a:latin typeface="Aptos Display" panose="020B0004020202020204" pitchFamily="34" charset="0"/>
              </a:defRPr>
            </a:lvl1pPr>
          </a:lstStyle>
          <a:p>
            <a:fld id="{E5826306-8501-425F-8C87-8CD47947E800}" type="datetime1">
              <a:rPr lang="en-IN" smtClean="0"/>
              <a:pPr/>
              <a:t>07-11-2024</a:t>
            </a:fld>
            <a:endParaRPr lang="en-IN"/>
          </a:p>
        </p:txBody>
      </p:sp>
      <p:sp>
        <p:nvSpPr>
          <p:cNvPr id="5" name="Footer Placeholder 4">
            <a:extLst>
              <a:ext uri="{FF2B5EF4-FFF2-40B4-BE49-F238E27FC236}">
                <a16:creationId xmlns:a16="http://schemas.microsoft.com/office/drawing/2014/main" id="{EA778D42-3D56-C799-930C-6B739E1FE35F}"/>
              </a:ext>
            </a:extLst>
          </p:cNvPr>
          <p:cNvSpPr>
            <a:spLocks noGrp="1"/>
          </p:cNvSpPr>
          <p:nvPr>
            <p:ph type="ftr" sz="quarter" idx="11"/>
          </p:nvPr>
        </p:nvSpPr>
        <p:spPr/>
        <p:txBody>
          <a:bodyPr/>
          <a:lstStyle>
            <a:lvl1pPr>
              <a:defRPr>
                <a:latin typeface="Aptos Display" panose="020B0004020202020204" pitchFamily="34" charset="0"/>
              </a:defRPr>
            </a:lvl1pPr>
          </a:lstStyle>
          <a:p>
            <a:r>
              <a:rPr lang="en-IN"/>
              <a:t>Draft for Discussion</a:t>
            </a:r>
          </a:p>
        </p:txBody>
      </p:sp>
      <p:sp>
        <p:nvSpPr>
          <p:cNvPr id="6" name="Slide Number Placeholder 5">
            <a:extLst>
              <a:ext uri="{FF2B5EF4-FFF2-40B4-BE49-F238E27FC236}">
                <a16:creationId xmlns:a16="http://schemas.microsoft.com/office/drawing/2014/main" id="{3A6D04DC-68B0-11A8-0020-E68ACC0EE500}"/>
              </a:ext>
            </a:extLst>
          </p:cNvPr>
          <p:cNvSpPr>
            <a:spLocks noGrp="1"/>
          </p:cNvSpPr>
          <p:nvPr>
            <p:ph type="sldNum" sz="quarter" idx="12"/>
          </p:nvPr>
        </p:nvSpPr>
        <p:spPr/>
        <p:txBody>
          <a:bodyPr/>
          <a:lstStyle>
            <a:lvl1pPr>
              <a:defRPr sz="1600">
                <a:latin typeface="Aptos Display" panose="020B0004020202020204" pitchFamily="34" charset="0"/>
              </a:defRPr>
            </a:lvl1pPr>
          </a:lstStyle>
          <a:p>
            <a:fld id="{51106E2C-066D-4005-8388-75895575757B}" type="slidenum">
              <a:rPr lang="en-IN" smtClean="0"/>
              <a:pPr/>
              <a:t>‹#›</a:t>
            </a:fld>
            <a:endParaRPr lang="en-IN"/>
          </a:p>
        </p:txBody>
      </p:sp>
    </p:spTree>
    <p:extLst>
      <p:ext uri="{BB962C8B-B14F-4D97-AF65-F5344CB8AC3E}">
        <p14:creationId xmlns:p14="http://schemas.microsoft.com/office/powerpoint/2010/main" val="1090840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A8140-1819-8367-372E-45EC582DFF2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8D84D1B-D580-F2EE-B254-6838095AF4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5F5FF81-FD95-6D9E-CC73-A9C1F71645D7}"/>
              </a:ext>
            </a:extLst>
          </p:cNvPr>
          <p:cNvSpPr>
            <a:spLocks noGrp="1"/>
          </p:cNvSpPr>
          <p:nvPr>
            <p:ph type="dt" sz="half" idx="10"/>
          </p:nvPr>
        </p:nvSpPr>
        <p:spPr/>
        <p:txBody>
          <a:bodyPr/>
          <a:lstStyle/>
          <a:p>
            <a:fld id="{6BCBFC23-73B6-4851-9ED5-A78B0C6584FC}" type="datetime1">
              <a:rPr lang="en-IN" smtClean="0"/>
              <a:t>07-11-2024</a:t>
            </a:fld>
            <a:endParaRPr lang="en-IN"/>
          </a:p>
        </p:txBody>
      </p:sp>
      <p:sp>
        <p:nvSpPr>
          <p:cNvPr id="5" name="Footer Placeholder 4">
            <a:extLst>
              <a:ext uri="{FF2B5EF4-FFF2-40B4-BE49-F238E27FC236}">
                <a16:creationId xmlns:a16="http://schemas.microsoft.com/office/drawing/2014/main" id="{D75A0E5A-5763-079B-BE2F-3E3307722FDB}"/>
              </a:ext>
            </a:extLst>
          </p:cNvPr>
          <p:cNvSpPr>
            <a:spLocks noGrp="1"/>
          </p:cNvSpPr>
          <p:nvPr>
            <p:ph type="ftr" sz="quarter" idx="11"/>
          </p:nvPr>
        </p:nvSpPr>
        <p:spPr/>
        <p:txBody>
          <a:bodyPr/>
          <a:lstStyle/>
          <a:p>
            <a:r>
              <a:rPr lang="en-IN"/>
              <a:t>Draft for Discussion</a:t>
            </a:r>
          </a:p>
        </p:txBody>
      </p:sp>
      <p:sp>
        <p:nvSpPr>
          <p:cNvPr id="6" name="Slide Number Placeholder 5">
            <a:extLst>
              <a:ext uri="{FF2B5EF4-FFF2-40B4-BE49-F238E27FC236}">
                <a16:creationId xmlns:a16="http://schemas.microsoft.com/office/drawing/2014/main" id="{FFF3E05F-83F8-A5B6-7564-6317340F9416}"/>
              </a:ext>
            </a:extLst>
          </p:cNvPr>
          <p:cNvSpPr>
            <a:spLocks noGrp="1"/>
          </p:cNvSpPr>
          <p:nvPr>
            <p:ph type="sldNum" sz="quarter" idx="12"/>
          </p:nvPr>
        </p:nvSpPr>
        <p:spPr/>
        <p:txBody>
          <a:bodyPr/>
          <a:lstStyle/>
          <a:p>
            <a:fld id="{51106E2C-066D-4005-8388-75895575757B}" type="slidenum">
              <a:rPr lang="en-IN" smtClean="0"/>
              <a:t>‹#›</a:t>
            </a:fld>
            <a:endParaRPr lang="en-IN"/>
          </a:p>
        </p:txBody>
      </p:sp>
    </p:spTree>
    <p:extLst>
      <p:ext uri="{BB962C8B-B14F-4D97-AF65-F5344CB8AC3E}">
        <p14:creationId xmlns:p14="http://schemas.microsoft.com/office/powerpoint/2010/main" val="745214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5EDCC5-9054-FFB6-0DB4-1BA93E2947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5A162A4-E1DC-C359-C6C1-D06B37AD10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5923693-C120-2160-78F5-35723E7615CA}"/>
              </a:ext>
            </a:extLst>
          </p:cNvPr>
          <p:cNvSpPr>
            <a:spLocks noGrp="1"/>
          </p:cNvSpPr>
          <p:nvPr>
            <p:ph type="dt" sz="half" idx="10"/>
          </p:nvPr>
        </p:nvSpPr>
        <p:spPr/>
        <p:txBody>
          <a:bodyPr/>
          <a:lstStyle/>
          <a:p>
            <a:fld id="{0CA4E05C-4D96-44E0-852A-A6AE4D0CB075}" type="datetime1">
              <a:rPr lang="en-IN" smtClean="0"/>
              <a:t>07-11-2024</a:t>
            </a:fld>
            <a:endParaRPr lang="en-IN"/>
          </a:p>
        </p:txBody>
      </p:sp>
      <p:sp>
        <p:nvSpPr>
          <p:cNvPr id="5" name="Footer Placeholder 4">
            <a:extLst>
              <a:ext uri="{FF2B5EF4-FFF2-40B4-BE49-F238E27FC236}">
                <a16:creationId xmlns:a16="http://schemas.microsoft.com/office/drawing/2014/main" id="{462B2E3C-9E91-A505-DB2A-4D8404C68285}"/>
              </a:ext>
            </a:extLst>
          </p:cNvPr>
          <p:cNvSpPr>
            <a:spLocks noGrp="1"/>
          </p:cNvSpPr>
          <p:nvPr>
            <p:ph type="ftr" sz="quarter" idx="11"/>
          </p:nvPr>
        </p:nvSpPr>
        <p:spPr/>
        <p:txBody>
          <a:bodyPr/>
          <a:lstStyle/>
          <a:p>
            <a:r>
              <a:rPr lang="en-IN"/>
              <a:t>Draft for Discussion</a:t>
            </a:r>
          </a:p>
        </p:txBody>
      </p:sp>
      <p:sp>
        <p:nvSpPr>
          <p:cNvPr id="6" name="Slide Number Placeholder 5">
            <a:extLst>
              <a:ext uri="{FF2B5EF4-FFF2-40B4-BE49-F238E27FC236}">
                <a16:creationId xmlns:a16="http://schemas.microsoft.com/office/drawing/2014/main" id="{B332803F-6CBC-81F3-6B21-99968A5074DA}"/>
              </a:ext>
            </a:extLst>
          </p:cNvPr>
          <p:cNvSpPr>
            <a:spLocks noGrp="1"/>
          </p:cNvSpPr>
          <p:nvPr>
            <p:ph type="sldNum" sz="quarter" idx="12"/>
          </p:nvPr>
        </p:nvSpPr>
        <p:spPr/>
        <p:txBody>
          <a:bodyPr/>
          <a:lstStyle/>
          <a:p>
            <a:fld id="{51106E2C-066D-4005-8388-75895575757B}" type="slidenum">
              <a:rPr lang="en-IN" smtClean="0"/>
              <a:t>‹#›</a:t>
            </a:fld>
            <a:endParaRPr lang="en-IN"/>
          </a:p>
        </p:txBody>
      </p:sp>
    </p:spTree>
    <p:extLst>
      <p:ext uri="{BB962C8B-B14F-4D97-AF65-F5344CB8AC3E}">
        <p14:creationId xmlns:p14="http://schemas.microsoft.com/office/powerpoint/2010/main" val="3360045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0D7F-22D4-DD5C-CD1D-8E72044C6D5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C6A61DE-3F48-23FB-90BC-96F9DAEF4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0138005-6304-02DD-625B-4D111B51B586}"/>
              </a:ext>
            </a:extLst>
          </p:cNvPr>
          <p:cNvSpPr>
            <a:spLocks noGrp="1"/>
          </p:cNvSpPr>
          <p:nvPr>
            <p:ph type="dt" sz="half" idx="10"/>
          </p:nvPr>
        </p:nvSpPr>
        <p:spPr/>
        <p:txBody>
          <a:bodyPr/>
          <a:lstStyle/>
          <a:p>
            <a:fld id="{45542135-B361-4CB6-B6CE-07294AE146BA}" type="datetime1">
              <a:rPr lang="en-IN" smtClean="0"/>
              <a:t>07-11-2024</a:t>
            </a:fld>
            <a:endParaRPr lang="en-IN"/>
          </a:p>
        </p:txBody>
      </p:sp>
      <p:sp>
        <p:nvSpPr>
          <p:cNvPr id="6" name="Slide Number Placeholder 5">
            <a:extLst>
              <a:ext uri="{FF2B5EF4-FFF2-40B4-BE49-F238E27FC236}">
                <a16:creationId xmlns:a16="http://schemas.microsoft.com/office/drawing/2014/main" id="{82D953DF-2A56-9595-3DAA-46A62D65B7ED}"/>
              </a:ext>
            </a:extLst>
          </p:cNvPr>
          <p:cNvSpPr>
            <a:spLocks noGrp="1"/>
          </p:cNvSpPr>
          <p:nvPr>
            <p:ph type="sldNum" sz="quarter" idx="12"/>
          </p:nvPr>
        </p:nvSpPr>
        <p:spPr/>
        <p:txBody>
          <a:bodyPr/>
          <a:lstStyle/>
          <a:p>
            <a:fld id="{51106E2C-066D-4005-8388-75895575757B}" type="slidenum">
              <a:rPr lang="en-IN" smtClean="0"/>
              <a:t>‹#›</a:t>
            </a:fld>
            <a:endParaRPr lang="en-IN"/>
          </a:p>
        </p:txBody>
      </p:sp>
    </p:spTree>
    <p:extLst>
      <p:ext uri="{BB962C8B-B14F-4D97-AF65-F5344CB8AC3E}">
        <p14:creationId xmlns:p14="http://schemas.microsoft.com/office/powerpoint/2010/main" val="2901103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75E3-117E-11DD-7434-95409FA71D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606DA11-1BDC-53E6-5B5D-281E9EB5FE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1F41D1-10AD-E9B3-D185-27851C31C718}"/>
              </a:ext>
            </a:extLst>
          </p:cNvPr>
          <p:cNvSpPr>
            <a:spLocks noGrp="1"/>
          </p:cNvSpPr>
          <p:nvPr>
            <p:ph type="dt" sz="half" idx="10"/>
          </p:nvPr>
        </p:nvSpPr>
        <p:spPr/>
        <p:txBody>
          <a:bodyPr/>
          <a:lstStyle/>
          <a:p>
            <a:fld id="{CC38B9DD-36F1-4DD9-B8A6-37FB038BD8C8}" type="datetime1">
              <a:rPr lang="en-IN" smtClean="0"/>
              <a:t>07-11-2024</a:t>
            </a:fld>
            <a:endParaRPr lang="en-IN"/>
          </a:p>
        </p:txBody>
      </p:sp>
      <p:sp>
        <p:nvSpPr>
          <p:cNvPr id="5" name="Footer Placeholder 4">
            <a:extLst>
              <a:ext uri="{FF2B5EF4-FFF2-40B4-BE49-F238E27FC236}">
                <a16:creationId xmlns:a16="http://schemas.microsoft.com/office/drawing/2014/main" id="{8B610CEF-0068-2011-DBCE-3B86D2E65906}"/>
              </a:ext>
            </a:extLst>
          </p:cNvPr>
          <p:cNvSpPr>
            <a:spLocks noGrp="1"/>
          </p:cNvSpPr>
          <p:nvPr>
            <p:ph type="ftr" sz="quarter" idx="11"/>
          </p:nvPr>
        </p:nvSpPr>
        <p:spPr/>
        <p:txBody>
          <a:bodyPr/>
          <a:lstStyle/>
          <a:p>
            <a:r>
              <a:rPr lang="en-IN"/>
              <a:t>Draft for Discussion</a:t>
            </a:r>
          </a:p>
        </p:txBody>
      </p:sp>
      <p:sp>
        <p:nvSpPr>
          <p:cNvPr id="6" name="Slide Number Placeholder 5">
            <a:extLst>
              <a:ext uri="{FF2B5EF4-FFF2-40B4-BE49-F238E27FC236}">
                <a16:creationId xmlns:a16="http://schemas.microsoft.com/office/drawing/2014/main" id="{4FFBD3EC-FA6E-F51B-E414-04769C566C54}"/>
              </a:ext>
            </a:extLst>
          </p:cNvPr>
          <p:cNvSpPr>
            <a:spLocks noGrp="1"/>
          </p:cNvSpPr>
          <p:nvPr>
            <p:ph type="sldNum" sz="quarter" idx="12"/>
          </p:nvPr>
        </p:nvSpPr>
        <p:spPr/>
        <p:txBody>
          <a:bodyPr/>
          <a:lstStyle/>
          <a:p>
            <a:fld id="{51106E2C-066D-4005-8388-75895575757B}" type="slidenum">
              <a:rPr lang="en-IN" smtClean="0"/>
              <a:t>‹#›</a:t>
            </a:fld>
            <a:endParaRPr lang="en-IN"/>
          </a:p>
        </p:txBody>
      </p:sp>
    </p:spTree>
    <p:extLst>
      <p:ext uri="{BB962C8B-B14F-4D97-AF65-F5344CB8AC3E}">
        <p14:creationId xmlns:p14="http://schemas.microsoft.com/office/powerpoint/2010/main" val="3019757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78A50-F81B-699E-6FF1-08593147ADC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984EA7C-14EC-09F0-048B-07AC96E76E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E0F5ABF-DFFE-960D-D419-AF17708252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7A74C88-3FCE-3E02-0D82-DDCAC501C2E8}"/>
              </a:ext>
            </a:extLst>
          </p:cNvPr>
          <p:cNvSpPr>
            <a:spLocks noGrp="1"/>
          </p:cNvSpPr>
          <p:nvPr>
            <p:ph type="dt" sz="half" idx="10"/>
          </p:nvPr>
        </p:nvSpPr>
        <p:spPr/>
        <p:txBody>
          <a:bodyPr/>
          <a:lstStyle/>
          <a:p>
            <a:fld id="{38D299C2-F05F-4ABB-B3B2-F379568F91C3}" type="datetime1">
              <a:rPr lang="en-IN" smtClean="0"/>
              <a:t>07-11-2024</a:t>
            </a:fld>
            <a:endParaRPr lang="en-IN"/>
          </a:p>
        </p:txBody>
      </p:sp>
      <p:sp>
        <p:nvSpPr>
          <p:cNvPr id="6" name="Footer Placeholder 5">
            <a:extLst>
              <a:ext uri="{FF2B5EF4-FFF2-40B4-BE49-F238E27FC236}">
                <a16:creationId xmlns:a16="http://schemas.microsoft.com/office/drawing/2014/main" id="{303A9216-7015-00E7-0AD4-8BEFD1EA3429}"/>
              </a:ext>
            </a:extLst>
          </p:cNvPr>
          <p:cNvSpPr>
            <a:spLocks noGrp="1"/>
          </p:cNvSpPr>
          <p:nvPr>
            <p:ph type="ftr" sz="quarter" idx="11"/>
          </p:nvPr>
        </p:nvSpPr>
        <p:spPr/>
        <p:txBody>
          <a:bodyPr/>
          <a:lstStyle/>
          <a:p>
            <a:r>
              <a:rPr lang="en-IN"/>
              <a:t>Draft for Discussion</a:t>
            </a:r>
          </a:p>
        </p:txBody>
      </p:sp>
      <p:sp>
        <p:nvSpPr>
          <p:cNvPr id="7" name="Slide Number Placeholder 6">
            <a:extLst>
              <a:ext uri="{FF2B5EF4-FFF2-40B4-BE49-F238E27FC236}">
                <a16:creationId xmlns:a16="http://schemas.microsoft.com/office/drawing/2014/main" id="{E4EDA630-2DF0-EE85-3C23-F0DC3C4C6111}"/>
              </a:ext>
            </a:extLst>
          </p:cNvPr>
          <p:cNvSpPr>
            <a:spLocks noGrp="1"/>
          </p:cNvSpPr>
          <p:nvPr>
            <p:ph type="sldNum" sz="quarter" idx="12"/>
          </p:nvPr>
        </p:nvSpPr>
        <p:spPr/>
        <p:txBody>
          <a:bodyPr/>
          <a:lstStyle/>
          <a:p>
            <a:fld id="{51106E2C-066D-4005-8388-75895575757B}" type="slidenum">
              <a:rPr lang="en-IN" smtClean="0"/>
              <a:t>‹#›</a:t>
            </a:fld>
            <a:endParaRPr lang="en-IN"/>
          </a:p>
        </p:txBody>
      </p:sp>
    </p:spTree>
    <p:extLst>
      <p:ext uri="{BB962C8B-B14F-4D97-AF65-F5344CB8AC3E}">
        <p14:creationId xmlns:p14="http://schemas.microsoft.com/office/powerpoint/2010/main" val="4131574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E2D2-709E-CD43-7E07-9FD53189E2E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9D461E9-583C-5FBD-72D1-BFB2EF1578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4D5569-A222-FB09-632C-B4A5A1E184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EEA15F0-92B0-766D-99E5-567DD09507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214CD1-E4F3-9D29-D93F-04A6BE4D54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48424AC-6D51-CC0D-81FC-AC72F69FD187}"/>
              </a:ext>
            </a:extLst>
          </p:cNvPr>
          <p:cNvSpPr>
            <a:spLocks noGrp="1"/>
          </p:cNvSpPr>
          <p:nvPr>
            <p:ph type="dt" sz="half" idx="10"/>
          </p:nvPr>
        </p:nvSpPr>
        <p:spPr/>
        <p:txBody>
          <a:bodyPr/>
          <a:lstStyle/>
          <a:p>
            <a:fld id="{D14CD99C-8C40-4F64-9757-E4400424EB7A}" type="datetime1">
              <a:rPr lang="en-IN" smtClean="0"/>
              <a:t>07-11-2024</a:t>
            </a:fld>
            <a:endParaRPr lang="en-IN"/>
          </a:p>
        </p:txBody>
      </p:sp>
      <p:sp>
        <p:nvSpPr>
          <p:cNvPr id="8" name="Footer Placeholder 7">
            <a:extLst>
              <a:ext uri="{FF2B5EF4-FFF2-40B4-BE49-F238E27FC236}">
                <a16:creationId xmlns:a16="http://schemas.microsoft.com/office/drawing/2014/main" id="{4E89BE81-1AFF-D453-DD10-8D6F06D53B81}"/>
              </a:ext>
            </a:extLst>
          </p:cNvPr>
          <p:cNvSpPr>
            <a:spLocks noGrp="1"/>
          </p:cNvSpPr>
          <p:nvPr>
            <p:ph type="ftr" sz="quarter" idx="11"/>
          </p:nvPr>
        </p:nvSpPr>
        <p:spPr/>
        <p:txBody>
          <a:bodyPr/>
          <a:lstStyle/>
          <a:p>
            <a:r>
              <a:rPr lang="en-IN"/>
              <a:t>Draft for Discussion</a:t>
            </a:r>
          </a:p>
        </p:txBody>
      </p:sp>
      <p:sp>
        <p:nvSpPr>
          <p:cNvPr id="9" name="Slide Number Placeholder 8">
            <a:extLst>
              <a:ext uri="{FF2B5EF4-FFF2-40B4-BE49-F238E27FC236}">
                <a16:creationId xmlns:a16="http://schemas.microsoft.com/office/drawing/2014/main" id="{DAA20189-9F2B-04E2-C013-1C12E32250B8}"/>
              </a:ext>
            </a:extLst>
          </p:cNvPr>
          <p:cNvSpPr>
            <a:spLocks noGrp="1"/>
          </p:cNvSpPr>
          <p:nvPr>
            <p:ph type="sldNum" sz="quarter" idx="12"/>
          </p:nvPr>
        </p:nvSpPr>
        <p:spPr/>
        <p:txBody>
          <a:bodyPr/>
          <a:lstStyle/>
          <a:p>
            <a:fld id="{51106E2C-066D-4005-8388-75895575757B}" type="slidenum">
              <a:rPr lang="en-IN" smtClean="0"/>
              <a:t>‹#›</a:t>
            </a:fld>
            <a:endParaRPr lang="en-IN"/>
          </a:p>
        </p:txBody>
      </p:sp>
    </p:spTree>
    <p:extLst>
      <p:ext uri="{BB962C8B-B14F-4D97-AF65-F5344CB8AC3E}">
        <p14:creationId xmlns:p14="http://schemas.microsoft.com/office/powerpoint/2010/main" val="107002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D513-AE53-9E58-DAEE-641E5AC9B11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47B57C3-F224-4FD5-E2ED-DABFEEA212CC}"/>
              </a:ext>
            </a:extLst>
          </p:cNvPr>
          <p:cNvSpPr>
            <a:spLocks noGrp="1"/>
          </p:cNvSpPr>
          <p:nvPr>
            <p:ph type="dt" sz="half" idx="10"/>
          </p:nvPr>
        </p:nvSpPr>
        <p:spPr/>
        <p:txBody>
          <a:bodyPr/>
          <a:lstStyle/>
          <a:p>
            <a:fld id="{2CAE224B-7398-4464-90E2-54A70830CCF5}" type="datetime1">
              <a:rPr lang="en-IN" smtClean="0"/>
              <a:t>07-11-2024</a:t>
            </a:fld>
            <a:endParaRPr lang="en-IN"/>
          </a:p>
        </p:txBody>
      </p:sp>
      <p:sp>
        <p:nvSpPr>
          <p:cNvPr id="4" name="Footer Placeholder 3">
            <a:extLst>
              <a:ext uri="{FF2B5EF4-FFF2-40B4-BE49-F238E27FC236}">
                <a16:creationId xmlns:a16="http://schemas.microsoft.com/office/drawing/2014/main" id="{E4E92897-FFB0-78B1-3E7A-9E35DBE85C8A}"/>
              </a:ext>
            </a:extLst>
          </p:cNvPr>
          <p:cNvSpPr>
            <a:spLocks noGrp="1"/>
          </p:cNvSpPr>
          <p:nvPr>
            <p:ph type="ftr" sz="quarter" idx="11"/>
          </p:nvPr>
        </p:nvSpPr>
        <p:spPr/>
        <p:txBody>
          <a:bodyPr/>
          <a:lstStyle/>
          <a:p>
            <a:r>
              <a:rPr lang="en-IN"/>
              <a:t>Draft for Discussion</a:t>
            </a:r>
          </a:p>
        </p:txBody>
      </p:sp>
      <p:sp>
        <p:nvSpPr>
          <p:cNvPr id="5" name="Slide Number Placeholder 4">
            <a:extLst>
              <a:ext uri="{FF2B5EF4-FFF2-40B4-BE49-F238E27FC236}">
                <a16:creationId xmlns:a16="http://schemas.microsoft.com/office/drawing/2014/main" id="{F6321113-A689-8225-742E-B70BD682A15E}"/>
              </a:ext>
            </a:extLst>
          </p:cNvPr>
          <p:cNvSpPr>
            <a:spLocks noGrp="1"/>
          </p:cNvSpPr>
          <p:nvPr>
            <p:ph type="sldNum" sz="quarter" idx="12"/>
          </p:nvPr>
        </p:nvSpPr>
        <p:spPr/>
        <p:txBody>
          <a:bodyPr/>
          <a:lstStyle/>
          <a:p>
            <a:fld id="{51106E2C-066D-4005-8388-75895575757B}" type="slidenum">
              <a:rPr lang="en-IN" smtClean="0"/>
              <a:t>‹#›</a:t>
            </a:fld>
            <a:endParaRPr lang="en-IN"/>
          </a:p>
        </p:txBody>
      </p:sp>
    </p:spTree>
    <p:extLst>
      <p:ext uri="{BB962C8B-B14F-4D97-AF65-F5344CB8AC3E}">
        <p14:creationId xmlns:p14="http://schemas.microsoft.com/office/powerpoint/2010/main" val="283046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F6A8E5-7F7B-F904-F444-3A10EFC6AFB9}"/>
              </a:ext>
            </a:extLst>
          </p:cNvPr>
          <p:cNvSpPr>
            <a:spLocks noGrp="1"/>
          </p:cNvSpPr>
          <p:nvPr>
            <p:ph type="sldNum" sz="quarter" idx="12"/>
          </p:nvPr>
        </p:nvSpPr>
        <p:spPr/>
        <p:txBody>
          <a:bodyPr/>
          <a:lstStyle/>
          <a:p>
            <a:fld id="{51106E2C-066D-4005-8388-75895575757B}" type="slidenum">
              <a:rPr lang="en-IN" smtClean="0"/>
              <a:t>‹#›</a:t>
            </a:fld>
            <a:endParaRPr lang="en-IN"/>
          </a:p>
        </p:txBody>
      </p:sp>
    </p:spTree>
    <p:extLst>
      <p:ext uri="{BB962C8B-B14F-4D97-AF65-F5344CB8AC3E}">
        <p14:creationId xmlns:p14="http://schemas.microsoft.com/office/powerpoint/2010/main" val="422302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2C551-2459-A652-3C04-34D4EE68C7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5DBA7A4-E100-2053-CA52-987A7F8BB2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81EE3ED-77D7-076D-1CC0-81D5BE515A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D3B989-8456-EE70-C0A0-3C32998D2EE2}"/>
              </a:ext>
            </a:extLst>
          </p:cNvPr>
          <p:cNvSpPr>
            <a:spLocks noGrp="1"/>
          </p:cNvSpPr>
          <p:nvPr>
            <p:ph type="dt" sz="half" idx="10"/>
          </p:nvPr>
        </p:nvSpPr>
        <p:spPr/>
        <p:txBody>
          <a:bodyPr/>
          <a:lstStyle/>
          <a:p>
            <a:fld id="{5CB9F29B-3DD6-423D-90D9-75AC4EECD5A2}" type="datetime1">
              <a:rPr lang="en-IN" smtClean="0"/>
              <a:t>07-11-2024</a:t>
            </a:fld>
            <a:endParaRPr lang="en-IN"/>
          </a:p>
        </p:txBody>
      </p:sp>
      <p:sp>
        <p:nvSpPr>
          <p:cNvPr id="6" name="Footer Placeholder 5">
            <a:extLst>
              <a:ext uri="{FF2B5EF4-FFF2-40B4-BE49-F238E27FC236}">
                <a16:creationId xmlns:a16="http://schemas.microsoft.com/office/drawing/2014/main" id="{54DD026A-EB9C-D2B9-AFA3-B2EFB5B9D565}"/>
              </a:ext>
            </a:extLst>
          </p:cNvPr>
          <p:cNvSpPr>
            <a:spLocks noGrp="1"/>
          </p:cNvSpPr>
          <p:nvPr>
            <p:ph type="ftr" sz="quarter" idx="11"/>
          </p:nvPr>
        </p:nvSpPr>
        <p:spPr/>
        <p:txBody>
          <a:bodyPr/>
          <a:lstStyle/>
          <a:p>
            <a:r>
              <a:rPr lang="en-IN"/>
              <a:t>Draft for Discussion</a:t>
            </a:r>
          </a:p>
        </p:txBody>
      </p:sp>
      <p:sp>
        <p:nvSpPr>
          <p:cNvPr id="7" name="Slide Number Placeholder 6">
            <a:extLst>
              <a:ext uri="{FF2B5EF4-FFF2-40B4-BE49-F238E27FC236}">
                <a16:creationId xmlns:a16="http://schemas.microsoft.com/office/drawing/2014/main" id="{189D4CA1-FADE-1423-4240-A005454E8575}"/>
              </a:ext>
            </a:extLst>
          </p:cNvPr>
          <p:cNvSpPr>
            <a:spLocks noGrp="1"/>
          </p:cNvSpPr>
          <p:nvPr>
            <p:ph type="sldNum" sz="quarter" idx="12"/>
          </p:nvPr>
        </p:nvSpPr>
        <p:spPr/>
        <p:txBody>
          <a:bodyPr/>
          <a:lstStyle/>
          <a:p>
            <a:fld id="{51106E2C-066D-4005-8388-75895575757B}" type="slidenum">
              <a:rPr lang="en-IN" smtClean="0"/>
              <a:t>‹#›</a:t>
            </a:fld>
            <a:endParaRPr lang="en-IN"/>
          </a:p>
        </p:txBody>
      </p:sp>
    </p:spTree>
    <p:extLst>
      <p:ext uri="{BB962C8B-B14F-4D97-AF65-F5344CB8AC3E}">
        <p14:creationId xmlns:p14="http://schemas.microsoft.com/office/powerpoint/2010/main" val="264325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981E4-A7F5-1C71-BF70-E4F74893C8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C9E18BD-D0F5-C040-5D7D-A59FD62ED6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35E8178-7F4F-E69E-D128-E046E6385D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47CB5B-ECF4-C383-0C0B-109AA1AF236B}"/>
              </a:ext>
            </a:extLst>
          </p:cNvPr>
          <p:cNvSpPr>
            <a:spLocks noGrp="1"/>
          </p:cNvSpPr>
          <p:nvPr>
            <p:ph type="dt" sz="half" idx="10"/>
          </p:nvPr>
        </p:nvSpPr>
        <p:spPr/>
        <p:txBody>
          <a:bodyPr/>
          <a:lstStyle/>
          <a:p>
            <a:fld id="{37FD85E1-AA40-4380-AFED-BD883027F17C}" type="datetime1">
              <a:rPr lang="en-IN" smtClean="0"/>
              <a:t>07-11-2024</a:t>
            </a:fld>
            <a:endParaRPr lang="en-IN"/>
          </a:p>
        </p:txBody>
      </p:sp>
      <p:sp>
        <p:nvSpPr>
          <p:cNvPr id="6" name="Footer Placeholder 5">
            <a:extLst>
              <a:ext uri="{FF2B5EF4-FFF2-40B4-BE49-F238E27FC236}">
                <a16:creationId xmlns:a16="http://schemas.microsoft.com/office/drawing/2014/main" id="{7BA691FF-B426-A15A-B723-F90B1D839DAD}"/>
              </a:ext>
            </a:extLst>
          </p:cNvPr>
          <p:cNvSpPr>
            <a:spLocks noGrp="1"/>
          </p:cNvSpPr>
          <p:nvPr>
            <p:ph type="ftr" sz="quarter" idx="11"/>
          </p:nvPr>
        </p:nvSpPr>
        <p:spPr/>
        <p:txBody>
          <a:bodyPr/>
          <a:lstStyle/>
          <a:p>
            <a:r>
              <a:rPr lang="en-IN"/>
              <a:t>Draft for Discussion</a:t>
            </a:r>
          </a:p>
        </p:txBody>
      </p:sp>
      <p:sp>
        <p:nvSpPr>
          <p:cNvPr id="7" name="Slide Number Placeholder 6">
            <a:extLst>
              <a:ext uri="{FF2B5EF4-FFF2-40B4-BE49-F238E27FC236}">
                <a16:creationId xmlns:a16="http://schemas.microsoft.com/office/drawing/2014/main" id="{8ACADF42-B47C-478A-9016-BC12B452456C}"/>
              </a:ext>
            </a:extLst>
          </p:cNvPr>
          <p:cNvSpPr>
            <a:spLocks noGrp="1"/>
          </p:cNvSpPr>
          <p:nvPr>
            <p:ph type="sldNum" sz="quarter" idx="12"/>
          </p:nvPr>
        </p:nvSpPr>
        <p:spPr/>
        <p:txBody>
          <a:bodyPr/>
          <a:lstStyle/>
          <a:p>
            <a:fld id="{51106E2C-066D-4005-8388-75895575757B}" type="slidenum">
              <a:rPr lang="en-IN" smtClean="0"/>
              <a:t>‹#›</a:t>
            </a:fld>
            <a:endParaRPr lang="en-IN"/>
          </a:p>
        </p:txBody>
      </p:sp>
    </p:spTree>
    <p:extLst>
      <p:ext uri="{BB962C8B-B14F-4D97-AF65-F5344CB8AC3E}">
        <p14:creationId xmlns:p14="http://schemas.microsoft.com/office/powerpoint/2010/main" val="160177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A30FB5-A2A6-A114-A299-161E064676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E9FC9F6-2043-5E55-06C6-38F84C8723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F0103E0-7177-C6EF-2F82-81B02671B6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ptos Display" panose="020B0004020202020204" pitchFamily="34" charset="0"/>
              </a:defRPr>
            </a:lvl1pPr>
          </a:lstStyle>
          <a:p>
            <a:fld id="{6CEDF095-70D0-4716-86EA-752DBA13CB9D}" type="datetime1">
              <a:rPr lang="en-IN" smtClean="0"/>
              <a:pPr/>
              <a:t>07-11-2024</a:t>
            </a:fld>
            <a:endParaRPr lang="en-IN"/>
          </a:p>
        </p:txBody>
      </p:sp>
      <p:sp>
        <p:nvSpPr>
          <p:cNvPr id="5" name="Footer Placeholder 4">
            <a:extLst>
              <a:ext uri="{FF2B5EF4-FFF2-40B4-BE49-F238E27FC236}">
                <a16:creationId xmlns:a16="http://schemas.microsoft.com/office/drawing/2014/main" id="{ABDA8B2D-E893-2266-1C2D-42F12D251FF2}"/>
              </a:ext>
            </a:extLst>
          </p:cNvPr>
          <p:cNvSpPr>
            <a:spLocks noGrp="1"/>
          </p:cNvSpPr>
          <p:nvPr>
            <p:ph type="ftr" sz="quarter" idx="3"/>
          </p:nvPr>
        </p:nvSpPr>
        <p:spPr>
          <a:xfrm>
            <a:off x="3743325" y="6176964"/>
            <a:ext cx="4410075" cy="544512"/>
          </a:xfrm>
          <a:prstGeom prst="rect">
            <a:avLst/>
          </a:prstGeom>
        </p:spPr>
        <p:txBody>
          <a:bodyPr vert="horz" lIns="91440" tIns="45720" rIns="91440" bIns="45720" rtlCol="0" anchor="ctr"/>
          <a:lstStyle>
            <a:lvl1pPr algn="ctr">
              <a:defRPr sz="1600">
                <a:solidFill>
                  <a:schemeClr val="tx1">
                    <a:tint val="75000"/>
                  </a:schemeClr>
                </a:solidFill>
                <a:latin typeface="Aptos Display" panose="020B0004020202020204" pitchFamily="34" charset="0"/>
              </a:defRPr>
            </a:lvl1pPr>
          </a:lstStyle>
          <a:p>
            <a:r>
              <a:rPr lang="en-IN"/>
              <a:t>Draft for Discussion</a:t>
            </a:r>
          </a:p>
        </p:txBody>
      </p:sp>
      <p:sp>
        <p:nvSpPr>
          <p:cNvPr id="6" name="Slide Number Placeholder 5">
            <a:extLst>
              <a:ext uri="{FF2B5EF4-FFF2-40B4-BE49-F238E27FC236}">
                <a16:creationId xmlns:a16="http://schemas.microsoft.com/office/drawing/2014/main" id="{DB412005-F057-2010-3F59-BE7236936143}"/>
              </a:ext>
            </a:extLst>
          </p:cNvPr>
          <p:cNvSpPr>
            <a:spLocks noGrp="1"/>
          </p:cNvSpPr>
          <p:nvPr>
            <p:ph type="sldNum" sz="quarter" idx="4"/>
          </p:nvPr>
        </p:nvSpPr>
        <p:spPr>
          <a:xfrm>
            <a:off x="9118600" y="6176964"/>
            <a:ext cx="2940050" cy="544512"/>
          </a:xfrm>
          <a:prstGeom prst="rect">
            <a:avLst/>
          </a:prstGeom>
        </p:spPr>
        <p:txBody>
          <a:bodyPr vert="horz" lIns="91440" tIns="45720" rIns="91440" bIns="45720" rtlCol="0" anchor="ctr"/>
          <a:lstStyle>
            <a:lvl1pPr algn="r">
              <a:defRPr sz="1600">
                <a:solidFill>
                  <a:schemeClr val="tx1">
                    <a:tint val="75000"/>
                  </a:schemeClr>
                </a:solidFill>
                <a:latin typeface="Aptos Display" panose="020B0004020202020204" pitchFamily="34" charset="0"/>
              </a:defRPr>
            </a:lvl1pPr>
          </a:lstStyle>
          <a:p>
            <a:fld id="{51106E2C-066D-4005-8388-75895575757B}" type="slidenum">
              <a:rPr lang="en-IN" smtClean="0"/>
              <a:pPr/>
              <a:t>‹#›</a:t>
            </a:fld>
            <a:endParaRPr lang="en-IN"/>
          </a:p>
        </p:txBody>
      </p:sp>
      <p:pic>
        <p:nvPicPr>
          <p:cNvPr id="7" name="Picture 2" descr="Home - M.C.Ranganathan &amp; Co">
            <a:extLst>
              <a:ext uri="{FF2B5EF4-FFF2-40B4-BE49-F238E27FC236}">
                <a16:creationId xmlns:a16="http://schemas.microsoft.com/office/drawing/2014/main" id="{93733672-B015-5EFF-5FDF-4B4D23F5623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067640" y="92360"/>
            <a:ext cx="2032000" cy="50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F681CCE-92AA-08B7-27C1-4F31CD188E81}"/>
              </a:ext>
            </a:extLst>
          </p:cNvPr>
          <p:cNvPicPr>
            <a:picLocks noChangeAspect="1"/>
          </p:cNvPicPr>
          <p:nvPr userDrawn="1"/>
        </p:nvPicPr>
        <p:blipFill>
          <a:blip r:embed="rId14"/>
          <a:stretch>
            <a:fillRect/>
          </a:stretch>
        </p:blipFill>
        <p:spPr>
          <a:xfrm>
            <a:off x="0" y="6658257"/>
            <a:ext cx="6096000" cy="241308"/>
          </a:xfrm>
          <a:prstGeom prst="rect">
            <a:avLst/>
          </a:prstGeom>
          <a:ln>
            <a:noFill/>
          </a:ln>
        </p:spPr>
      </p:pic>
    </p:spTree>
    <p:extLst>
      <p:ext uri="{BB962C8B-B14F-4D97-AF65-F5344CB8AC3E}">
        <p14:creationId xmlns:p14="http://schemas.microsoft.com/office/powerpoint/2010/main" val="1558558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Display"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Display"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Display"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chrome-extension://efaidnbmnnnibpcajpcglclefindmkaj/https:/incometaxindia.gov.in/Tutorials/25-%20MCQ%20Late%20filing%20fees%20and%20penalty.pdf"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1C7E3EF-5008-52AB-D40D-BB0A92676042}"/>
              </a:ext>
            </a:extLst>
          </p:cNvPr>
          <p:cNvPicPr>
            <a:picLocks noChangeAspect="1"/>
          </p:cNvPicPr>
          <p:nvPr/>
        </p:nvPicPr>
        <p:blipFill>
          <a:blip r:embed="rId2" cstate="hqprint">
            <a:extLst>
              <a:ext uri="{28A0092B-C50C-407E-A947-70E740481C1C}">
                <a14:useLocalDpi xmlns:a14="http://schemas.microsoft.com/office/drawing/2010/main" val="0"/>
              </a:ext>
            </a:extLst>
          </a:blip>
          <a:srcRect l="5260" r="25226"/>
          <a:stretch>
            <a:fillRect/>
          </a:stretch>
        </p:blipFill>
        <p:spPr>
          <a:xfrm>
            <a:off x="1276993" y="-148606"/>
            <a:ext cx="4565271" cy="4446285"/>
          </a:xfrm>
          <a:custGeom>
            <a:avLst/>
            <a:gdLst>
              <a:gd name="connsiteX0" fmla="*/ 1422824 w 4565271"/>
              <a:gd name="connsiteY0" fmla="*/ 0 h 4446285"/>
              <a:gd name="connsiteX1" fmla="*/ 1927471 w 4565271"/>
              <a:gd name="connsiteY1" fmla="*/ 0 h 4446285"/>
              <a:gd name="connsiteX2" fmla="*/ 1984345 w 4565271"/>
              <a:gd name="connsiteY2" fmla="*/ 45523 h 4446285"/>
              <a:gd name="connsiteX3" fmla="*/ 4433009 w 4565271"/>
              <a:gd name="connsiteY3" fmla="*/ 2446030 h 4446285"/>
              <a:gd name="connsiteX4" fmla="*/ 4439201 w 4565271"/>
              <a:gd name="connsiteY4" fmla="*/ 3069595 h 4446285"/>
              <a:gd name="connsiteX5" fmla="*/ 3204492 w 4565271"/>
              <a:gd name="connsiteY5" fmla="*/ 4329074 h 4446285"/>
              <a:gd name="connsiteX6" fmla="*/ 3059592 w 4565271"/>
              <a:gd name="connsiteY6" fmla="*/ 4427381 h 4446285"/>
              <a:gd name="connsiteX7" fmla="*/ 2998055 w 4565271"/>
              <a:gd name="connsiteY7" fmla="*/ 4446285 h 4446285"/>
              <a:gd name="connsiteX8" fmla="*/ 2782403 w 4565271"/>
              <a:gd name="connsiteY8" fmla="*/ 4446285 h 4446285"/>
              <a:gd name="connsiteX9" fmla="*/ 2727749 w 4565271"/>
              <a:gd name="connsiteY9" fmla="*/ 4430677 h 4446285"/>
              <a:gd name="connsiteX10" fmla="*/ 2580926 w 4565271"/>
              <a:gd name="connsiteY10" fmla="*/ 4335267 h 4446285"/>
              <a:gd name="connsiteX11" fmla="*/ 132263 w 4565271"/>
              <a:gd name="connsiteY11" fmla="*/ 1934761 h 4446285"/>
              <a:gd name="connsiteX12" fmla="*/ 126070 w 4565271"/>
              <a:gd name="connsiteY12" fmla="*/ 1311195 h 4446285"/>
              <a:gd name="connsiteX13" fmla="*/ 1360780 w 4565271"/>
              <a:gd name="connsiteY13" fmla="*/ 51716 h 444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65271" h="4446285">
                <a:moveTo>
                  <a:pt x="1422824" y="0"/>
                </a:moveTo>
                <a:lnTo>
                  <a:pt x="1927471" y="0"/>
                </a:lnTo>
                <a:lnTo>
                  <a:pt x="1984345" y="45523"/>
                </a:lnTo>
                <a:lnTo>
                  <a:pt x="4433009" y="2446030"/>
                </a:lnTo>
                <a:cubicBezTo>
                  <a:pt x="4606911" y="2616512"/>
                  <a:pt x="4609684" y="2895692"/>
                  <a:pt x="4439201" y="3069595"/>
                </a:cubicBezTo>
                <a:lnTo>
                  <a:pt x="3204492" y="4329074"/>
                </a:lnTo>
                <a:cubicBezTo>
                  <a:pt x="3161871" y="4372550"/>
                  <a:pt x="3112457" y="4405330"/>
                  <a:pt x="3059592" y="4427381"/>
                </a:cubicBezTo>
                <a:lnTo>
                  <a:pt x="2998055" y="4446285"/>
                </a:lnTo>
                <a:lnTo>
                  <a:pt x="2782403" y="4446285"/>
                </a:lnTo>
                <a:lnTo>
                  <a:pt x="2727749" y="4430677"/>
                </a:lnTo>
                <a:cubicBezTo>
                  <a:pt x="2674457" y="4409680"/>
                  <a:pt x="2624402" y="4377888"/>
                  <a:pt x="2580926" y="4335267"/>
                </a:cubicBezTo>
                <a:lnTo>
                  <a:pt x="132263" y="1934761"/>
                </a:lnTo>
                <a:cubicBezTo>
                  <a:pt x="-41640" y="1764278"/>
                  <a:pt x="-44412" y="1485098"/>
                  <a:pt x="126070" y="1311195"/>
                </a:cubicBezTo>
                <a:lnTo>
                  <a:pt x="1360780" y="51716"/>
                </a:lnTo>
                <a:close/>
              </a:path>
            </a:pathLst>
          </a:custGeom>
          <a:ln w="38100">
            <a:noFill/>
          </a:ln>
        </p:spPr>
      </p:pic>
      <p:sp>
        <p:nvSpPr>
          <p:cNvPr id="2" name="Title 1">
            <a:extLst>
              <a:ext uri="{FF2B5EF4-FFF2-40B4-BE49-F238E27FC236}">
                <a16:creationId xmlns:a16="http://schemas.microsoft.com/office/drawing/2014/main" id="{41C720FC-9CB5-9BD7-28BC-A5139DED1D8B}"/>
              </a:ext>
            </a:extLst>
          </p:cNvPr>
          <p:cNvSpPr>
            <a:spLocks noGrp="1"/>
          </p:cNvSpPr>
          <p:nvPr>
            <p:ph type="ctrTitle"/>
          </p:nvPr>
        </p:nvSpPr>
        <p:spPr>
          <a:xfrm>
            <a:off x="2763520" y="1122363"/>
            <a:ext cx="9144000" cy="2387600"/>
          </a:xfrm>
        </p:spPr>
        <p:txBody>
          <a:bodyPr>
            <a:normAutofit/>
          </a:bodyPr>
          <a:lstStyle/>
          <a:p>
            <a:pPr algn="r"/>
            <a:r>
              <a:rPr lang="en-IN" sz="4000"/>
              <a:t>Risk-based Audit:  </a:t>
            </a:r>
            <a:r>
              <a:rPr lang="en-IN" sz="2000"/>
              <a:t/>
            </a:r>
            <a:br>
              <a:rPr lang="en-IN" sz="2000"/>
            </a:br>
            <a:r>
              <a:rPr lang="en-IN" sz="4000"/>
              <a:t>Key Risks in </a:t>
            </a:r>
            <a:r>
              <a:rPr lang="en-IN" sz="4000" b="1">
                <a:solidFill>
                  <a:srgbClr val="002060"/>
                </a:solidFill>
              </a:rPr>
              <a:t>Tax Audit</a:t>
            </a:r>
          </a:p>
        </p:txBody>
      </p:sp>
      <p:sp>
        <p:nvSpPr>
          <p:cNvPr id="3" name="Subtitle 2">
            <a:extLst>
              <a:ext uri="{FF2B5EF4-FFF2-40B4-BE49-F238E27FC236}">
                <a16:creationId xmlns:a16="http://schemas.microsoft.com/office/drawing/2014/main" id="{424A2C25-2099-A819-494A-14204EB6B7A7}"/>
              </a:ext>
            </a:extLst>
          </p:cNvPr>
          <p:cNvSpPr>
            <a:spLocks noGrp="1"/>
          </p:cNvSpPr>
          <p:nvPr>
            <p:ph type="subTitle" idx="1"/>
          </p:nvPr>
        </p:nvSpPr>
        <p:spPr>
          <a:xfrm>
            <a:off x="2763520" y="3602038"/>
            <a:ext cx="9144000" cy="1655762"/>
          </a:xfrm>
        </p:spPr>
        <p:txBody>
          <a:bodyPr/>
          <a:lstStyle/>
          <a:p>
            <a:pPr algn="r"/>
            <a:r>
              <a:rPr lang="en-IN" b="1" dirty="0"/>
              <a:t>M. Viswanathan</a:t>
            </a:r>
          </a:p>
          <a:p>
            <a:pPr algn="r"/>
            <a:r>
              <a:rPr lang="en-IN" sz="2000" dirty="0">
                <a:solidFill>
                  <a:schemeClr val="bg1">
                    <a:lumMod val="50000"/>
                  </a:schemeClr>
                </a:solidFill>
              </a:rPr>
              <a:t>Partner</a:t>
            </a:r>
          </a:p>
        </p:txBody>
      </p:sp>
      <p:sp>
        <p:nvSpPr>
          <p:cNvPr id="4" name="Rectangle: Rounded Corners 3">
            <a:extLst>
              <a:ext uri="{FF2B5EF4-FFF2-40B4-BE49-F238E27FC236}">
                <a16:creationId xmlns:a16="http://schemas.microsoft.com/office/drawing/2014/main" id="{59C58FB2-28EF-4D6E-ECEB-6D9ED0FD42E9}"/>
              </a:ext>
            </a:extLst>
          </p:cNvPr>
          <p:cNvSpPr/>
          <p:nvPr/>
        </p:nvSpPr>
        <p:spPr>
          <a:xfrm rot="18759444">
            <a:off x="-1712802" y="1045802"/>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Rounded Corners 4">
            <a:extLst>
              <a:ext uri="{FF2B5EF4-FFF2-40B4-BE49-F238E27FC236}">
                <a16:creationId xmlns:a16="http://schemas.microsoft.com/office/drawing/2014/main" id="{D61DE776-D97F-1595-07D9-1F36B78C0B7D}"/>
              </a:ext>
            </a:extLst>
          </p:cNvPr>
          <p:cNvSpPr/>
          <p:nvPr/>
        </p:nvSpPr>
        <p:spPr>
          <a:xfrm rot="2500939">
            <a:off x="-86735" y="-975360"/>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C500EC09-CD5C-53C9-6ED2-63265D554416}"/>
              </a:ext>
            </a:extLst>
          </p:cNvPr>
          <p:cNvSpPr/>
          <p:nvPr/>
        </p:nvSpPr>
        <p:spPr>
          <a:xfrm rot="2508179">
            <a:off x="1216968" y="2891513"/>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B69EE26E-D94A-C916-D9D2-E93BC744790D}"/>
              </a:ext>
            </a:extLst>
          </p:cNvPr>
          <p:cNvSpPr/>
          <p:nvPr/>
        </p:nvSpPr>
        <p:spPr>
          <a:xfrm rot="2646275">
            <a:off x="3883886" y="-1101945"/>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975856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7245A-12C5-1253-5DF2-C54E57829F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0D6922-13A2-3F65-7721-EF7E47E7810C}"/>
              </a:ext>
            </a:extLst>
          </p:cNvPr>
          <p:cNvSpPr>
            <a:spLocks noGrp="1"/>
          </p:cNvSpPr>
          <p:nvPr>
            <p:ph type="title"/>
          </p:nvPr>
        </p:nvSpPr>
        <p:spPr/>
        <p:txBody>
          <a:bodyPr/>
          <a:lstStyle/>
          <a:p>
            <a:r>
              <a:rPr lang="en-IN"/>
              <a:t>Advanced </a:t>
            </a:r>
            <a:r>
              <a:rPr lang="en-IN" b="1">
                <a:solidFill>
                  <a:srgbClr val="002060"/>
                </a:solidFill>
              </a:rPr>
              <a:t>Audit Objectives</a:t>
            </a:r>
          </a:p>
        </p:txBody>
      </p:sp>
      <p:sp>
        <p:nvSpPr>
          <p:cNvPr id="3" name="Content Placeholder 2">
            <a:extLst>
              <a:ext uri="{FF2B5EF4-FFF2-40B4-BE49-F238E27FC236}">
                <a16:creationId xmlns:a16="http://schemas.microsoft.com/office/drawing/2014/main" id="{1EC1AB52-CB51-DF61-70B0-CC4DD2DFB07F}"/>
              </a:ext>
            </a:extLst>
          </p:cNvPr>
          <p:cNvSpPr>
            <a:spLocks noGrp="1"/>
          </p:cNvSpPr>
          <p:nvPr>
            <p:ph idx="1"/>
          </p:nvPr>
        </p:nvSpPr>
        <p:spPr/>
        <p:txBody>
          <a:bodyPr>
            <a:noAutofit/>
          </a:bodyPr>
          <a:lstStyle/>
          <a:p>
            <a:pPr marL="0" indent="0" algn="just">
              <a:buNone/>
            </a:pPr>
            <a:r>
              <a:rPr lang="en-IN" sz="1600" b="1" u="sng">
                <a:solidFill>
                  <a:srgbClr val="002060"/>
                </a:solidFill>
              </a:rPr>
              <a:t>Risk Mitigation</a:t>
            </a:r>
          </a:p>
          <a:p>
            <a:pPr algn="just"/>
            <a:r>
              <a:rPr lang="en-US" sz="1600" b="1"/>
              <a:t>Identify High-Risk Areas:</a:t>
            </a:r>
            <a:r>
              <a:rPr lang="en-US" sz="1600"/>
              <a:t> Focus on audit-sensitive zones like high-value deductions, unreported income, international transactions (under transfer pricing rules), cash transactions, and related-party transactions.</a:t>
            </a:r>
          </a:p>
          <a:p>
            <a:pPr algn="just"/>
            <a:r>
              <a:rPr lang="en-US" sz="1600" b="1"/>
              <a:t>Error Detection:</a:t>
            </a:r>
            <a:r>
              <a:rPr lang="en-US" sz="1600"/>
              <a:t> Ensuring accurate reporting, especially for provisions like TDS and GST, which are common areas of non-compliance.</a:t>
            </a:r>
          </a:p>
          <a:p>
            <a:pPr marL="0" indent="0" algn="just">
              <a:buNone/>
            </a:pPr>
            <a:r>
              <a:rPr lang="en-IN" sz="1600" b="1" u="sng">
                <a:solidFill>
                  <a:srgbClr val="002060"/>
                </a:solidFill>
              </a:rPr>
              <a:t>Enhancing Corporate Governance</a:t>
            </a:r>
          </a:p>
          <a:p>
            <a:pPr algn="just"/>
            <a:r>
              <a:rPr lang="en-IN" sz="1600" b="1"/>
              <a:t>Internal Controls: </a:t>
            </a:r>
            <a:r>
              <a:rPr lang="en-US" sz="1600"/>
              <a:t>Tax audits act as a check on financial systems, ensuring companies adhere to internal controls that minimize tax risks and non-compliance.</a:t>
            </a:r>
            <a:endParaRPr lang="en-IN" sz="1600"/>
          </a:p>
          <a:p>
            <a:pPr marL="0" indent="0" algn="just">
              <a:buNone/>
            </a:pPr>
            <a:r>
              <a:rPr lang="en-IN" sz="1600" b="1" u="sng">
                <a:solidFill>
                  <a:srgbClr val="002060"/>
                </a:solidFill>
              </a:rPr>
              <a:t>Technology Integration</a:t>
            </a:r>
          </a:p>
          <a:p>
            <a:pPr algn="just"/>
            <a:r>
              <a:rPr lang="en-US" sz="1600" b="1"/>
              <a:t>Automation in Tax Audits: </a:t>
            </a:r>
            <a:r>
              <a:rPr lang="en-US" sz="1600"/>
              <a:t>Digital tools streamline data verification and tax compliance checks, reducing manual errors. These tools aid in analyzing large volumes of financial data to spot discrepancies efficiently.</a:t>
            </a:r>
          </a:p>
          <a:p>
            <a:pPr marL="0" indent="0" algn="just">
              <a:buNone/>
            </a:pPr>
            <a:r>
              <a:rPr lang="en-IN" sz="1600" b="1" u="sng">
                <a:solidFill>
                  <a:srgbClr val="002060"/>
                </a:solidFill>
              </a:rPr>
              <a:t>Strategic Importance</a:t>
            </a:r>
          </a:p>
          <a:p>
            <a:pPr algn="just"/>
            <a:r>
              <a:rPr lang="en-US" sz="1600" b="1"/>
              <a:t>Avoiding Penalties and Litigation: </a:t>
            </a:r>
            <a:r>
              <a:rPr lang="en-US" sz="1600"/>
              <a:t>CAs help businesses avoid hefty penalties (e.g., under Section 271B for non-filing) and reduce exposure to tax litigation by ensuring compliance.</a:t>
            </a:r>
            <a:endParaRPr lang="en-IN" sz="1600"/>
          </a:p>
        </p:txBody>
      </p:sp>
      <p:sp>
        <p:nvSpPr>
          <p:cNvPr id="5" name="Slide Number Placeholder 4">
            <a:extLst>
              <a:ext uri="{FF2B5EF4-FFF2-40B4-BE49-F238E27FC236}">
                <a16:creationId xmlns:a16="http://schemas.microsoft.com/office/drawing/2014/main" id="{F213AF9D-7DE1-4506-9E00-CA6077E42CD1}"/>
              </a:ext>
            </a:extLst>
          </p:cNvPr>
          <p:cNvSpPr>
            <a:spLocks noGrp="1"/>
          </p:cNvSpPr>
          <p:nvPr>
            <p:ph type="sldNum" sz="quarter" idx="12"/>
          </p:nvPr>
        </p:nvSpPr>
        <p:spPr/>
        <p:txBody>
          <a:bodyPr/>
          <a:lstStyle/>
          <a:p>
            <a:fld id="{51106E2C-066D-4005-8388-75895575757B}" type="slidenum">
              <a:rPr lang="en-IN" smtClean="0"/>
              <a:t>10</a:t>
            </a:fld>
            <a:endParaRPr lang="en-IN"/>
          </a:p>
        </p:txBody>
      </p:sp>
      <p:sp>
        <p:nvSpPr>
          <p:cNvPr id="4" name="Rectangle: Rounded Corners 3">
            <a:extLst>
              <a:ext uri="{FF2B5EF4-FFF2-40B4-BE49-F238E27FC236}">
                <a16:creationId xmlns:a16="http://schemas.microsoft.com/office/drawing/2014/main" id="{215479A0-82BD-FDCD-189C-13A3233CCE74}"/>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704DACF3-CF17-C48D-D7F0-7093C0D7FDE8}"/>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ED252FE7-E912-4169-7B70-7A63C3BED918}"/>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65107B98-4E57-07F7-AD47-55D2C5EBAB0B}"/>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756209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8633A-671E-073D-DFB1-E36B7F8798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728C9E-C7E4-28DA-D907-84993F21ABE4}"/>
              </a:ext>
            </a:extLst>
          </p:cNvPr>
          <p:cNvSpPr>
            <a:spLocks noGrp="1"/>
          </p:cNvSpPr>
          <p:nvPr>
            <p:ph type="title"/>
          </p:nvPr>
        </p:nvSpPr>
        <p:spPr/>
        <p:txBody>
          <a:bodyPr/>
          <a:lstStyle/>
          <a:p>
            <a:r>
              <a:rPr lang="en-IN" b="1">
                <a:solidFill>
                  <a:srgbClr val="002060"/>
                </a:solidFill>
              </a:rPr>
              <a:t>Way Forward </a:t>
            </a:r>
            <a:r>
              <a:rPr lang="en-IN"/>
              <a:t>in Income Tax Audit</a:t>
            </a:r>
            <a:endParaRPr lang="en-IN" b="1">
              <a:solidFill>
                <a:srgbClr val="002060"/>
              </a:solidFill>
            </a:endParaRPr>
          </a:p>
        </p:txBody>
      </p:sp>
      <p:sp>
        <p:nvSpPr>
          <p:cNvPr id="3" name="Content Placeholder 2">
            <a:extLst>
              <a:ext uri="{FF2B5EF4-FFF2-40B4-BE49-F238E27FC236}">
                <a16:creationId xmlns:a16="http://schemas.microsoft.com/office/drawing/2014/main" id="{DC5CD6B7-6736-9141-1215-2C11E6E68421}"/>
              </a:ext>
            </a:extLst>
          </p:cNvPr>
          <p:cNvSpPr>
            <a:spLocks noGrp="1"/>
          </p:cNvSpPr>
          <p:nvPr>
            <p:ph idx="1"/>
          </p:nvPr>
        </p:nvSpPr>
        <p:spPr/>
        <p:txBody>
          <a:bodyPr>
            <a:noAutofit/>
          </a:bodyPr>
          <a:lstStyle/>
          <a:p>
            <a:pPr marL="0" indent="0" algn="just">
              <a:buNone/>
            </a:pPr>
            <a:r>
              <a:rPr lang="en-US" sz="1600" b="1" u="sng">
                <a:solidFill>
                  <a:srgbClr val="002060"/>
                </a:solidFill>
              </a:rPr>
              <a:t>Keep Accurate Records:</a:t>
            </a:r>
          </a:p>
          <a:p>
            <a:pPr marL="0" indent="0" algn="just">
              <a:buNone/>
            </a:pPr>
            <a:r>
              <a:rPr lang="en-US" sz="1600"/>
              <a:t>Detailed and accurate record-keeping is essential for demonstrating compliance with tax laws and deductions claimed on your return.</a:t>
            </a:r>
          </a:p>
          <a:p>
            <a:pPr marL="0" indent="0" algn="just">
              <a:buNone/>
            </a:pPr>
            <a:r>
              <a:rPr lang="en-US" sz="1600" b="1" u="sng">
                <a:solidFill>
                  <a:srgbClr val="002060"/>
                </a:solidFill>
              </a:rPr>
              <a:t>Understand Your Tax Return:</a:t>
            </a:r>
          </a:p>
          <a:p>
            <a:pPr marL="0" indent="0" algn="just">
              <a:buNone/>
            </a:pPr>
            <a:r>
              <a:rPr lang="en-US" sz="1600"/>
              <a:t>Take the time to thoroughly understand your tax return and the deductions you’ve claimed to effectively respond to any questions during the audit.</a:t>
            </a:r>
          </a:p>
          <a:p>
            <a:pPr marL="0" indent="0" algn="just">
              <a:buNone/>
            </a:pPr>
            <a:r>
              <a:rPr lang="en-US" sz="1600" b="1" u="sng">
                <a:solidFill>
                  <a:srgbClr val="002060"/>
                </a:solidFill>
              </a:rPr>
              <a:t>Stay Organized Throughout the Year:</a:t>
            </a:r>
          </a:p>
          <a:p>
            <a:pPr marL="0" indent="0" algn="just">
              <a:buNone/>
            </a:pPr>
            <a:r>
              <a:rPr lang="en-US" sz="1600"/>
              <a:t>Organize financial documents and receipts throughout the year to streamline the audit process and demonstrate diligence to the IRS.</a:t>
            </a:r>
          </a:p>
          <a:p>
            <a:pPr marL="0" indent="0" algn="just">
              <a:buNone/>
            </a:pPr>
            <a:r>
              <a:rPr lang="en-US" sz="1600" b="1" u="sng">
                <a:solidFill>
                  <a:srgbClr val="002060"/>
                </a:solidFill>
              </a:rPr>
              <a:t>Hire a Professional Tax Preparer:</a:t>
            </a:r>
          </a:p>
          <a:p>
            <a:pPr marL="0" indent="0" algn="just">
              <a:buNone/>
            </a:pPr>
            <a:r>
              <a:rPr lang="en-US" sz="1600"/>
              <a:t>Seeking assistance from a qualified tax professional can provide valuable expertise and guidance throughout the audit process.</a:t>
            </a:r>
          </a:p>
          <a:p>
            <a:pPr marL="0" indent="0" algn="just">
              <a:buNone/>
            </a:pPr>
            <a:r>
              <a:rPr lang="en-US" sz="1600" b="1" u="sng">
                <a:solidFill>
                  <a:srgbClr val="002060"/>
                </a:solidFill>
              </a:rPr>
              <a:t>Respond Promptly to IRS Notices:</a:t>
            </a:r>
          </a:p>
          <a:p>
            <a:pPr marL="0" indent="0" algn="just">
              <a:buNone/>
            </a:pPr>
            <a:r>
              <a:rPr lang="en-US" sz="1600"/>
              <a:t>Cooperate and respond promptly to any IRS notices or requests for information to expedite the audit process and show cooperation.</a:t>
            </a:r>
          </a:p>
        </p:txBody>
      </p:sp>
      <p:sp>
        <p:nvSpPr>
          <p:cNvPr id="5" name="Slide Number Placeholder 4">
            <a:extLst>
              <a:ext uri="{FF2B5EF4-FFF2-40B4-BE49-F238E27FC236}">
                <a16:creationId xmlns:a16="http://schemas.microsoft.com/office/drawing/2014/main" id="{0BEE37E3-FAE2-6C02-C9AC-F2098396D3D1}"/>
              </a:ext>
            </a:extLst>
          </p:cNvPr>
          <p:cNvSpPr>
            <a:spLocks noGrp="1"/>
          </p:cNvSpPr>
          <p:nvPr>
            <p:ph type="sldNum" sz="quarter" idx="12"/>
          </p:nvPr>
        </p:nvSpPr>
        <p:spPr/>
        <p:txBody>
          <a:bodyPr/>
          <a:lstStyle/>
          <a:p>
            <a:fld id="{51106E2C-066D-4005-8388-75895575757B}" type="slidenum">
              <a:rPr lang="en-IN" smtClean="0"/>
              <a:t>100</a:t>
            </a:fld>
            <a:endParaRPr lang="en-IN"/>
          </a:p>
        </p:txBody>
      </p:sp>
      <p:sp>
        <p:nvSpPr>
          <p:cNvPr id="4" name="Rectangle: Rounded Corners 3">
            <a:extLst>
              <a:ext uri="{FF2B5EF4-FFF2-40B4-BE49-F238E27FC236}">
                <a16:creationId xmlns:a16="http://schemas.microsoft.com/office/drawing/2014/main" id="{72482CEE-2226-A52C-807A-1FB97C123C47}"/>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9BFAB972-E936-9D5D-7A21-859F4F44193C}"/>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251548D3-5775-1180-9CF3-DFE03FDCD530}"/>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3DE37A74-65B4-A952-DD37-EA92C85B16B9}"/>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0613177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144BC-D55D-17EA-982C-0D2D659EA4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3B255E-1F92-9BC8-6182-DCD9A8C03D79}"/>
              </a:ext>
            </a:extLst>
          </p:cNvPr>
          <p:cNvSpPr>
            <a:spLocks noGrp="1"/>
          </p:cNvSpPr>
          <p:nvPr>
            <p:ph type="title"/>
          </p:nvPr>
        </p:nvSpPr>
        <p:spPr/>
        <p:txBody>
          <a:bodyPr/>
          <a:lstStyle/>
          <a:p>
            <a:r>
              <a:rPr lang="en-IN" b="1">
                <a:solidFill>
                  <a:srgbClr val="002060"/>
                </a:solidFill>
              </a:rPr>
              <a:t>Way Forward </a:t>
            </a:r>
            <a:r>
              <a:rPr lang="en-IN"/>
              <a:t>in Income Tax Audit</a:t>
            </a:r>
            <a:endParaRPr lang="en-IN" b="1">
              <a:solidFill>
                <a:srgbClr val="002060"/>
              </a:solidFill>
            </a:endParaRPr>
          </a:p>
        </p:txBody>
      </p:sp>
      <p:sp>
        <p:nvSpPr>
          <p:cNvPr id="3" name="Content Placeholder 2">
            <a:extLst>
              <a:ext uri="{FF2B5EF4-FFF2-40B4-BE49-F238E27FC236}">
                <a16:creationId xmlns:a16="http://schemas.microsoft.com/office/drawing/2014/main" id="{7D14BDD3-A931-1BA2-9876-65D66E7B1981}"/>
              </a:ext>
            </a:extLst>
          </p:cNvPr>
          <p:cNvSpPr>
            <a:spLocks noGrp="1"/>
          </p:cNvSpPr>
          <p:nvPr>
            <p:ph idx="1"/>
          </p:nvPr>
        </p:nvSpPr>
        <p:spPr/>
        <p:txBody>
          <a:bodyPr>
            <a:noAutofit/>
          </a:bodyPr>
          <a:lstStyle/>
          <a:p>
            <a:pPr marL="0" indent="0" algn="just">
              <a:buNone/>
            </a:pPr>
            <a:r>
              <a:rPr lang="en-US" sz="1600" b="1" u="sng">
                <a:solidFill>
                  <a:srgbClr val="002060"/>
                </a:solidFill>
              </a:rPr>
              <a:t>Know Your Rights During an Audit:</a:t>
            </a:r>
          </a:p>
          <a:p>
            <a:pPr marL="0" indent="0" algn="just">
              <a:buNone/>
            </a:pPr>
            <a:r>
              <a:rPr lang="en-US" sz="1600"/>
              <a:t>Understand your rights as a taxpayer, including the right to representation and confidentiality, to navigate the audit process effectively.</a:t>
            </a:r>
          </a:p>
          <a:p>
            <a:pPr marL="0" indent="0" algn="just">
              <a:buNone/>
            </a:pPr>
            <a:r>
              <a:rPr lang="en-US" sz="1600" b="1" u="sng">
                <a:solidFill>
                  <a:srgbClr val="002060"/>
                </a:solidFill>
              </a:rPr>
              <a:t>Be Honest and Transparent:</a:t>
            </a:r>
          </a:p>
          <a:p>
            <a:pPr marL="0" indent="0" algn="just">
              <a:buNone/>
            </a:pPr>
            <a:r>
              <a:rPr lang="en-US" sz="1600"/>
              <a:t>Maintain honesty and transparency throughout the audit process to build trust with IRS auditors and minimize potential penalties.</a:t>
            </a:r>
          </a:p>
          <a:p>
            <a:pPr marL="0" indent="0" algn="just">
              <a:buNone/>
            </a:pPr>
            <a:r>
              <a:rPr lang="en-US" sz="1600" b="1" u="sng">
                <a:solidFill>
                  <a:srgbClr val="002060"/>
                </a:solidFill>
              </a:rPr>
              <a:t>Don’t Volunteer Extra Information:</a:t>
            </a:r>
          </a:p>
          <a:p>
            <a:pPr marL="0" indent="0" algn="just">
              <a:buNone/>
            </a:pPr>
            <a:r>
              <a:rPr lang="en-US" sz="1600"/>
              <a:t>Avoid providing unnecessary or extraneous information during the audit, as it could raise red flags or prolong the process.</a:t>
            </a:r>
          </a:p>
          <a:p>
            <a:pPr marL="0" indent="0" algn="just">
              <a:buNone/>
            </a:pPr>
            <a:r>
              <a:rPr lang="en-US" sz="1600" b="1" u="sng">
                <a:solidFill>
                  <a:srgbClr val="002060"/>
                </a:solidFill>
              </a:rPr>
              <a:t>Request for Professional Representation:</a:t>
            </a:r>
          </a:p>
          <a:p>
            <a:pPr marL="0" indent="0" algn="just">
              <a:buNone/>
            </a:pPr>
            <a:r>
              <a:rPr lang="en-US" sz="1600"/>
              <a:t>If you feel overwhelmed during the audit, consider requesting professional representation from a tax attorney or enrolled agent.</a:t>
            </a:r>
          </a:p>
          <a:p>
            <a:pPr marL="0" indent="0" algn="just">
              <a:buNone/>
            </a:pPr>
            <a:r>
              <a:rPr lang="en-US" sz="1600" b="1" u="sng">
                <a:solidFill>
                  <a:srgbClr val="002060"/>
                </a:solidFill>
              </a:rPr>
              <a:t>Learn from the Audit Experience:</a:t>
            </a:r>
          </a:p>
          <a:p>
            <a:pPr marL="0" indent="0" algn="just">
              <a:buNone/>
            </a:pPr>
            <a:r>
              <a:rPr lang="en-US" sz="1600"/>
              <a:t>Use the audit as an opportunity to learn and improve your financial record-keeping practices to prevent future issues with the IRS.</a:t>
            </a:r>
          </a:p>
        </p:txBody>
      </p:sp>
      <p:sp>
        <p:nvSpPr>
          <p:cNvPr id="5" name="Slide Number Placeholder 4">
            <a:extLst>
              <a:ext uri="{FF2B5EF4-FFF2-40B4-BE49-F238E27FC236}">
                <a16:creationId xmlns:a16="http://schemas.microsoft.com/office/drawing/2014/main" id="{5AE3ED05-4082-F3C4-BF4B-3CF40E2BD0F3}"/>
              </a:ext>
            </a:extLst>
          </p:cNvPr>
          <p:cNvSpPr>
            <a:spLocks noGrp="1"/>
          </p:cNvSpPr>
          <p:nvPr>
            <p:ph type="sldNum" sz="quarter" idx="12"/>
          </p:nvPr>
        </p:nvSpPr>
        <p:spPr/>
        <p:txBody>
          <a:bodyPr/>
          <a:lstStyle/>
          <a:p>
            <a:fld id="{51106E2C-066D-4005-8388-75895575757B}" type="slidenum">
              <a:rPr lang="en-IN" smtClean="0"/>
              <a:t>101</a:t>
            </a:fld>
            <a:endParaRPr lang="en-IN"/>
          </a:p>
        </p:txBody>
      </p:sp>
      <p:sp>
        <p:nvSpPr>
          <p:cNvPr id="4" name="Rectangle: Rounded Corners 3">
            <a:extLst>
              <a:ext uri="{FF2B5EF4-FFF2-40B4-BE49-F238E27FC236}">
                <a16:creationId xmlns:a16="http://schemas.microsoft.com/office/drawing/2014/main" id="{88AB4C4A-E8AE-C44C-7A09-563E098F9C2B}"/>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71D08DB6-5282-3DFD-2782-BF8EF9F1B193}"/>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1E00ED7E-E1D3-E3C8-6675-6D8B85FE56E9}"/>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E9B6E6FE-77A1-34C8-F730-91ADD3FCE03C}"/>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7499472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9A9CBAE-CE1E-5FFC-9EF6-05981D6C352B}"/>
              </a:ext>
            </a:extLst>
          </p:cNvPr>
          <p:cNvGrpSpPr/>
          <p:nvPr/>
        </p:nvGrpSpPr>
        <p:grpSpPr>
          <a:xfrm>
            <a:off x="982494" y="1245140"/>
            <a:ext cx="10107038" cy="4805464"/>
            <a:chOff x="982494" y="1245140"/>
            <a:chExt cx="10107038" cy="4805464"/>
          </a:xfrm>
        </p:grpSpPr>
        <p:sp>
          <p:nvSpPr>
            <p:cNvPr id="8" name="Rectangle 7">
              <a:extLst>
                <a:ext uri="{FF2B5EF4-FFF2-40B4-BE49-F238E27FC236}">
                  <a16:creationId xmlns:a16="http://schemas.microsoft.com/office/drawing/2014/main" id="{9EA9DEAD-009D-FA8B-D935-CA762DBDA6E9}"/>
                </a:ext>
              </a:extLst>
            </p:cNvPr>
            <p:cNvSpPr/>
            <p:nvPr/>
          </p:nvSpPr>
          <p:spPr>
            <a:xfrm>
              <a:off x="982494" y="1245140"/>
              <a:ext cx="10107038" cy="4805464"/>
            </a:xfrm>
            <a:prstGeom prst="rect">
              <a:avLst/>
            </a:prstGeom>
            <a:solidFill>
              <a:srgbClr val="E2E2E2"/>
            </a:solidFill>
            <a:ln>
              <a:solidFill>
                <a:srgbClr val="0404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200">
                  <a:solidFill>
                    <a:srgbClr val="040404"/>
                  </a:solidFill>
                  <a:latin typeface="Century Gothic" panose="020B0502020202020204" pitchFamily="34" charset="0"/>
                </a:rPr>
                <a:t>Thank You</a:t>
              </a:r>
            </a:p>
          </p:txBody>
        </p:sp>
        <p:sp>
          <p:nvSpPr>
            <p:cNvPr id="9" name="TextBox 8">
              <a:extLst>
                <a:ext uri="{FF2B5EF4-FFF2-40B4-BE49-F238E27FC236}">
                  <a16:creationId xmlns:a16="http://schemas.microsoft.com/office/drawing/2014/main" id="{B99BBAA8-4470-FB98-998C-82F00D2FFC65}"/>
                </a:ext>
              </a:extLst>
            </p:cNvPr>
            <p:cNvSpPr txBox="1"/>
            <p:nvPr/>
          </p:nvSpPr>
          <p:spPr>
            <a:xfrm>
              <a:off x="1151108" y="5326130"/>
              <a:ext cx="3472775" cy="553998"/>
            </a:xfrm>
            <a:prstGeom prst="rect">
              <a:avLst/>
            </a:prstGeom>
            <a:noFill/>
          </p:spPr>
          <p:txBody>
            <a:bodyPr wrap="square" rtlCol="0">
              <a:spAutoFit/>
            </a:bodyPr>
            <a:lstStyle/>
            <a:p>
              <a:r>
                <a:rPr lang="en-IN" sz="1600" b="1">
                  <a:latin typeface="Century Gothic" panose="020B0502020202020204" pitchFamily="34" charset="0"/>
                </a:rPr>
                <a:t>M. C. Ranganathan &amp; Co.</a:t>
              </a:r>
            </a:p>
            <a:p>
              <a:r>
                <a:rPr lang="en-IN" sz="1400">
                  <a:latin typeface="Century Gothic" panose="020B0502020202020204" pitchFamily="34" charset="0"/>
                </a:rPr>
                <a:t>Chartered Accountants</a:t>
              </a:r>
            </a:p>
          </p:txBody>
        </p:sp>
      </p:grpSp>
      <p:sp>
        <p:nvSpPr>
          <p:cNvPr id="3" name="Footer Placeholder 2">
            <a:extLst>
              <a:ext uri="{FF2B5EF4-FFF2-40B4-BE49-F238E27FC236}">
                <a16:creationId xmlns:a16="http://schemas.microsoft.com/office/drawing/2014/main" id="{3222E2E8-DA74-8E95-304B-B8A4BCDDF049}"/>
              </a:ext>
            </a:extLst>
          </p:cNvPr>
          <p:cNvSpPr>
            <a:spLocks noGrp="1"/>
          </p:cNvSpPr>
          <p:nvPr>
            <p:ph type="ftr" sz="quarter" idx="4294967295"/>
          </p:nvPr>
        </p:nvSpPr>
        <p:spPr>
          <a:xfrm>
            <a:off x="3743325" y="6176964"/>
            <a:ext cx="4410075" cy="544512"/>
          </a:xfrm>
        </p:spPr>
        <p:txBody>
          <a:bodyPr/>
          <a:lstStyle/>
          <a:p>
            <a:r>
              <a:rPr lang="en-IN"/>
              <a:t>Draft for Discussion</a:t>
            </a:r>
          </a:p>
        </p:txBody>
      </p:sp>
      <p:sp>
        <p:nvSpPr>
          <p:cNvPr id="4" name="Slide Number Placeholder 3">
            <a:extLst>
              <a:ext uri="{FF2B5EF4-FFF2-40B4-BE49-F238E27FC236}">
                <a16:creationId xmlns:a16="http://schemas.microsoft.com/office/drawing/2014/main" id="{D9E29D38-7C2C-1EBB-14CA-53E532FA8116}"/>
              </a:ext>
            </a:extLst>
          </p:cNvPr>
          <p:cNvSpPr>
            <a:spLocks noGrp="1"/>
          </p:cNvSpPr>
          <p:nvPr>
            <p:ph type="sldNum" sz="quarter" idx="12"/>
          </p:nvPr>
        </p:nvSpPr>
        <p:spPr/>
        <p:txBody>
          <a:bodyPr/>
          <a:lstStyle/>
          <a:p>
            <a:fld id="{51106E2C-066D-4005-8388-75895575757B}" type="slidenum">
              <a:rPr lang="en-IN" smtClean="0"/>
              <a:t>102</a:t>
            </a:fld>
            <a:endParaRPr lang="en-IN"/>
          </a:p>
        </p:txBody>
      </p:sp>
    </p:spTree>
    <p:extLst>
      <p:ext uri="{BB962C8B-B14F-4D97-AF65-F5344CB8AC3E}">
        <p14:creationId xmlns:p14="http://schemas.microsoft.com/office/powerpoint/2010/main" val="2904458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6E3D2-19F1-0F7C-1581-34553893B537}"/>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85241E91-43A6-295E-A329-907C6316EE07}"/>
              </a:ext>
            </a:extLst>
          </p:cNvPr>
          <p:cNvSpPr/>
          <p:nvPr/>
        </p:nvSpPr>
        <p:spPr>
          <a:xfrm rot="2500939">
            <a:off x="10744816" y="2853337"/>
            <a:ext cx="3162448" cy="3506664"/>
          </a:xfrm>
          <a:prstGeom prst="roundRect">
            <a:avLst/>
          </a:prstGeom>
          <a:solidFill>
            <a:srgbClr val="B8B8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a:extLst>
              <a:ext uri="{FF2B5EF4-FFF2-40B4-BE49-F238E27FC236}">
                <a16:creationId xmlns:a16="http://schemas.microsoft.com/office/drawing/2014/main" id="{E8041DF1-9A29-7905-36D1-F68447210A01}"/>
              </a:ext>
            </a:extLst>
          </p:cNvPr>
          <p:cNvSpPr>
            <a:spLocks noGrp="1"/>
          </p:cNvSpPr>
          <p:nvPr>
            <p:ph type="sldNum" sz="quarter" idx="12"/>
          </p:nvPr>
        </p:nvSpPr>
        <p:spPr/>
        <p:txBody>
          <a:bodyPr/>
          <a:lstStyle/>
          <a:p>
            <a:fld id="{51106E2C-066D-4005-8388-75895575757B}" type="slidenum">
              <a:rPr lang="en-IN" smtClean="0"/>
              <a:t>11</a:t>
            </a:fld>
            <a:endParaRPr lang="en-IN"/>
          </a:p>
        </p:txBody>
      </p:sp>
      <p:sp>
        <p:nvSpPr>
          <p:cNvPr id="8" name="Rectangle: Rounded Corners 7">
            <a:extLst>
              <a:ext uri="{FF2B5EF4-FFF2-40B4-BE49-F238E27FC236}">
                <a16:creationId xmlns:a16="http://schemas.microsoft.com/office/drawing/2014/main" id="{471D443F-AB2E-714E-F296-8AE24402C4BA}"/>
              </a:ext>
            </a:extLst>
          </p:cNvPr>
          <p:cNvSpPr/>
          <p:nvPr/>
        </p:nvSpPr>
        <p:spPr>
          <a:xfrm rot="18759444">
            <a:off x="7059059" y="4341896"/>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E88CB903-E566-A518-0190-73DC55654E23}"/>
              </a:ext>
            </a:extLst>
          </p:cNvPr>
          <p:cNvSpPr/>
          <p:nvPr/>
        </p:nvSpPr>
        <p:spPr>
          <a:xfrm rot="2500939">
            <a:off x="8685126" y="2320734"/>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A89E700F-0FC3-A440-169E-0888EC87C37A}"/>
              </a:ext>
            </a:extLst>
          </p:cNvPr>
          <p:cNvSpPr/>
          <p:nvPr/>
        </p:nvSpPr>
        <p:spPr>
          <a:xfrm rot="2508179">
            <a:off x="9988829" y="6187607"/>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4847AF4E-A08A-58A0-05A9-720273BF3C45}"/>
              </a:ext>
            </a:extLst>
          </p:cNvPr>
          <p:cNvSpPr/>
          <p:nvPr/>
        </p:nvSpPr>
        <p:spPr>
          <a:xfrm rot="2646275">
            <a:off x="-875289" y="-68741"/>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Rounded Corners 11">
            <a:extLst>
              <a:ext uri="{FF2B5EF4-FFF2-40B4-BE49-F238E27FC236}">
                <a16:creationId xmlns:a16="http://schemas.microsoft.com/office/drawing/2014/main" id="{1FA19743-8D1D-77CD-8673-9E8FB38FA5F7}"/>
              </a:ext>
            </a:extLst>
          </p:cNvPr>
          <p:cNvSpPr/>
          <p:nvPr/>
        </p:nvSpPr>
        <p:spPr>
          <a:xfrm rot="2508179">
            <a:off x="1446763" y="-815706"/>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itle 1">
            <a:extLst>
              <a:ext uri="{FF2B5EF4-FFF2-40B4-BE49-F238E27FC236}">
                <a16:creationId xmlns:a16="http://schemas.microsoft.com/office/drawing/2014/main" id="{B16E7AFD-A2DA-9AEB-C03B-39283CC44A53}"/>
              </a:ext>
            </a:extLst>
          </p:cNvPr>
          <p:cNvSpPr txBox="1">
            <a:spLocks/>
          </p:cNvSpPr>
          <p:nvPr/>
        </p:nvSpPr>
        <p:spPr>
          <a:xfrm>
            <a:off x="771350" y="3014539"/>
            <a:ext cx="9144000" cy="2387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en-IN" sz="4000" b="1">
                <a:solidFill>
                  <a:srgbClr val="002060"/>
                </a:solidFill>
              </a:rPr>
              <a:t>Common Triggers </a:t>
            </a:r>
          </a:p>
          <a:p>
            <a:r>
              <a:rPr lang="en-IN" sz="4000"/>
              <a:t>for an Income Tax Audit</a:t>
            </a:r>
            <a:endParaRPr lang="en-IN" sz="4000" b="1">
              <a:solidFill>
                <a:srgbClr val="002060"/>
              </a:solidFill>
            </a:endParaRPr>
          </a:p>
        </p:txBody>
      </p:sp>
    </p:spTree>
    <p:extLst>
      <p:ext uri="{BB962C8B-B14F-4D97-AF65-F5344CB8AC3E}">
        <p14:creationId xmlns:p14="http://schemas.microsoft.com/office/powerpoint/2010/main" val="2786524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1CF2C-79D4-93CB-B077-4E4524CA57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EEEF2-2579-7908-C4FC-DE1529DF435B}"/>
              </a:ext>
            </a:extLst>
          </p:cNvPr>
          <p:cNvSpPr>
            <a:spLocks noGrp="1"/>
          </p:cNvSpPr>
          <p:nvPr>
            <p:ph type="title"/>
          </p:nvPr>
        </p:nvSpPr>
        <p:spPr/>
        <p:txBody>
          <a:bodyPr/>
          <a:lstStyle/>
          <a:p>
            <a:r>
              <a:rPr lang="en-IN" b="1">
                <a:solidFill>
                  <a:srgbClr val="002060"/>
                </a:solidFill>
              </a:rPr>
              <a:t>Common Triggers </a:t>
            </a:r>
            <a:r>
              <a:rPr lang="en-IN"/>
              <a:t>for an Income Tax Audit</a:t>
            </a:r>
          </a:p>
        </p:txBody>
      </p:sp>
      <p:sp>
        <p:nvSpPr>
          <p:cNvPr id="3" name="Content Placeholder 2">
            <a:extLst>
              <a:ext uri="{FF2B5EF4-FFF2-40B4-BE49-F238E27FC236}">
                <a16:creationId xmlns:a16="http://schemas.microsoft.com/office/drawing/2014/main" id="{8ADC70CE-84F7-F667-B78D-F96D9961EAE5}"/>
              </a:ext>
            </a:extLst>
          </p:cNvPr>
          <p:cNvSpPr>
            <a:spLocks noGrp="1"/>
          </p:cNvSpPr>
          <p:nvPr>
            <p:ph idx="1"/>
          </p:nvPr>
        </p:nvSpPr>
        <p:spPr/>
        <p:txBody>
          <a:bodyPr>
            <a:noAutofit/>
          </a:bodyPr>
          <a:lstStyle/>
          <a:p>
            <a:pPr marL="0" indent="0" algn="just">
              <a:buNone/>
            </a:pPr>
            <a:r>
              <a:rPr lang="en-US" sz="1600" b="1" u="sng">
                <a:solidFill>
                  <a:srgbClr val="002060"/>
                </a:solidFill>
              </a:rPr>
              <a:t>High Income or Large Deductions</a:t>
            </a:r>
          </a:p>
          <a:p>
            <a:pPr marL="0" indent="0" algn="just">
              <a:buNone/>
            </a:pPr>
            <a:r>
              <a:rPr lang="en-US" sz="1600"/>
              <a:t>Significant discrepancies between income and deductions can raise red flags and trigger an audit. Taxpayers with high incomes or unusually large deductions are more likely to be scrutinized.</a:t>
            </a:r>
          </a:p>
          <a:p>
            <a:pPr marL="0" indent="0" algn="just">
              <a:buNone/>
            </a:pPr>
            <a:r>
              <a:rPr lang="en-US" sz="1600" b="1" u="sng">
                <a:solidFill>
                  <a:srgbClr val="002060"/>
                </a:solidFill>
              </a:rPr>
              <a:t>Unreported Income</a:t>
            </a:r>
          </a:p>
          <a:p>
            <a:pPr marL="0" indent="0" algn="just">
              <a:buNone/>
            </a:pPr>
            <a:r>
              <a:rPr lang="en-US" sz="1600"/>
              <a:t>Failing to report all income, especially from multiple sources, can lead to an audit. Tax authorities use various methods to cross-check reported income and identify discrepancies.</a:t>
            </a:r>
          </a:p>
          <a:p>
            <a:pPr marL="0" indent="0" algn="just">
              <a:buNone/>
            </a:pPr>
            <a:r>
              <a:rPr lang="en-US" sz="1600" b="1" u="sng">
                <a:solidFill>
                  <a:srgbClr val="002060"/>
                </a:solidFill>
              </a:rPr>
              <a:t>Discrepancies in Returns</a:t>
            </a:r>
          </a:p>
          <a:p>
            <a:pPr marL="0" indent="0" algn="just">
              <a:buNone/>
            </a:pPr>
            <a:r>
              <a:rPr lang="en-US" sz="1600"/>
              <a:t>Inconsistencies or errors in tax returns, such as mismatched numbers or missing information, can trigger an audit. Ensuring accuracy and consistency in tax filings can help avoid these triggers.</a:t>
            </a:r>
          </a:p>
          <a:p>
            <a:pPr marL="0" indent="0" algn="just">
              <a:buNone/>
            </a:pPr>
            <a:r>
              <a:rPr lang="en-US" sz="1600" b="1" u="sng">
                <a:solidFill>
                  <a:srgbClr val="002060"/>
                </a:solidFill>
              </a:rPr>
              <a:t>Random Selection</a:t>
            </a:r>
          </a:p>
          <a:p>
            <a:pPr marL="0" indent="0" algn="just">
              <a:buNone/>
            </a:pPr>
            <a:r>
              <a:rPr lang="en-US" sz="1600"/>
              <a:t>Sometimes, audits are purely random, selected to ensure a representative cross-section of taxpayers is reviewed each year. These audits help maintain overall compliance and fairness in the tax system.</a:t>
            </a:r>
          </a:p>
        </p:txBody>
      </p:sp>
      <p:sp>
        <p:nvSpPr>
          <p:cNvPr id="5" name="Slide Number Placeholder 4">
            <a:extLst>
              <a:ext uri="{FF2B5EF4-FFF2-40B4-BE49-F238E27FC236}">
                <a16:creationId xmlns:a16="http://schemas.microsoft.com/office/drawing/2014/main" id="{724C026E-573E-624F-3EA0-CDB586F6F1FC}"/>
              </a:ext>
            </a:extLst>
          </p:cNvPr>
          <p:cNvSpPr>
            <a:spLocks noGrp="1"/>
          </p:cNvSpPr>
          <p:nvPr>
            <p:ph type="sldNum" sz="quarter" idx="12"/>
          </p:nvPr>
        </p:nvSpPr>
        <p:spPr/>
        <p:txBody>
          <a:bodyPr/>
          <a:lstStyle/>
          <a:p>
            <a:fld id="{51106E2C-066D-4005-8388-75895575757B}" type="slidenum">
              <a:rPr lang="en-IN" smtClean="0"/>
              <a:t>12</a:t>
            </a:fld>
            <a:endParaRPr lang="en-IN"/>
          </a:p>
        </p:txBody>
      </p:sp>
      <p:sp>
        <p:nvSpPr>
          <p:cNvPr id="4" name="Rectangle: Rounded Corners 3">
            <a:extLst>
              <a:ext uri="{FF2B5EF4-FFF2-40B4-BE49-F238E27FC236}">
                <a16:creationId xmlns:a16="http://schemas.microsoft.com/office/drawing/2014/main" id="{6D79CB5F-5F4A-EBAC-1A16-09488DAD18CD}"/>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63555831-F68B-492A-B06E-630CBC479D01}"/>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430B0D0F-798C-50C8-B1BE-FCAA8EFD04F1}"/>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65E8EF43-8638-D444-3EE1-9D091CF7BD03}"/>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740271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AF0ED-FEDB-60E3-DEDD-976037609105}"/>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B9DB26F-AA20-C5EE-7B96-DEE9228D58D7}"/>
              </a:ext>
            </a:extLst>
          </p:cNvPr>
          <p:cNvSpPr/>
          <p:nvPr/>
        </p:nvSpPr>
        <p:spPr>
          <a:xfrm rot="2500939">
            <a:off x="10744816" y="2853337"/>
            <a:ext cx="3162448" cy="3506664"/>
          </a:xfrm>
          <a:prstGeom prst="roundRect">
            <a:avLst/>
          </a:prstGeom>
          <a:solidFill>
            <a:srgbClr val="B8B8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a:extLst>
              <a:ext uri="{FF2B5EF4-FFF2-40B4-BE49-F238E27FC236}">
                <a16:creationId xmlns:a16="http://schemas.microsoft.com/office/drawing/2014/main" id="{814BE4C1-9FD9-D81C-8323-BA03EFD0E932}"/>
              </a:ext>
            </a:extLst>
          </p:cNvPr>
          <p:cNvSpPr>
            <a:spLocks noGrp="1"/>
          </p:cNvSpPr>
          <p:nvPr>
            <p:ph type="sldNum" sz="quarter" idx="12"/>
          </p:nvPr>
        </p:nvSpPr>
        <p:spPr/>
        <p:txBody>
          <a:bodyPr/>
          <a:lstStyle/>
          <a:p>
            <a:fld id="{51106E2C-066D-4005-8388-75895575757B}" type="slidenum">
              <a:rPr lang="en-IN" smtClean="0"/>
              <a:t>13</a:t>
            </a:fld>
            <a:endParaRPr lang="en-IN"/>
          </a:p>
        </p:txBody>
      </p:sp>
      <p:sp>
        <p:nvSpPr>
          <p:cNvPr id="8" name="Rectangle: Rounded Corners 7">
            <a:extLst>
              <a:ext uri="{FF2B5EF4-FFF2-40B4-BE49-F238E27FC236}">
                <a16:creationId xmlns:a16="http://schemas.microsoft.com/office/drawing/2014/main" id="{2F9F00EE-8948-A752-91DB-0338B1FEB195}"/>
              </a:ext>
            </a:extLst>
          </p:cNvPr>
          <p:cNvSpPr/>
          <p:nvPr/>
        </p:nvSpPr>
        <p:spPr>
          <a:xfrm rot="18759444">
            <a:off x="7059059" y="4341896"/>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EB9E1A1F-CDB3-2C1A-74B4-361043E5B9FC}"/>
              </a:ext>
            </a:extLst>
          </p:cNvPr>
          <p:cNvSpPr/>
          <p:nvPr/>
        </p:nvSpPr>
        <p:spPr>
          <a:xfrm rot="2500939">
            <a:off x="8685126" y="2320734"/>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7C0DE784-7D3D-72E5-2E93-5BF2093B3698}"/>
              </a:ext>
            </a:extLst>
          </p:cNvPr>
          <p:cNvSpPr/>
          <p:nvPr/>
        </p:nvSpPr>
        <p:spPr>
          <a:xfrm rot="2508179">
            <a:off x="9988829" y="6187607"/>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2F622146-DC5F-73F8-567F-B11611605586}"/>
              </a:ext>
            </a:extLst>
          </p:cNvPr>
          <p:cNvSpPr/>
          <p:nvPr/>
        </p:nvSpPr>
        <p:spPr>
          <a:xfrm rot="2646275">
            <a:off x="-875289" y="-68741"/>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Rounded Corners 11">
            <a:extLst>
              <a:ext uri="{FF2B5EF4-FFF2-40B4-BE49-F238E27FC236}">
                <a16:creationId xmlns:a16="http://schemas.microsoft.com/office/drawing/2014/main" id="{B6B3598A-877D-A773-A9CF-54B8EB3EDDF3}"/>
              </a:ext>
            </a:extLst>
          </p:cNvPr>
          <p:cNvSpPr/>
          <p:nvPr/>
        </p:nvSpPr>
        <p:spPr>
          <a:xfrm rot="2508179">
            <a:off x="1446763" y="-815706"/>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itle 1">
            <a:extLst>
              <a:ext uri="{FF2B5EF4-FFF2-40B4-BE49-F238E27FC236}">
                <a16:creationId xmlns:a16="http://schemas.microsoft.com/office/drawing/2014/main" id="{2FB65D62-C66C-1F01-3FE3-4D153EDF0FAB}"/>
              </a:ext>
            </a:extLst>
          </p:cNvPr>
          <p:cNvSpPr txBox="1">
            <a:spLocks/>
          </p:cNvSpPr>
          <p:nvPr/>
        </p:nvSpPr>
        <p:spPr>
          <a:xfrm>
            <a:off x="771350" y="3014539"/>
            <a:ext cx="9144000" cy="2387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en-IN" sz="4000" b="1">
                <a:solidFill>
                  <a:srgbClr val="002060"/>
                </a:solidFill>
              </a:rPr>
              <a:t>Types of </a:t>
            </a:r>
          </a:p>
          <a:p>
            <a:r>
              <a:rPr lang="en-IN" sz="4000"/>
              <a:t>Income Tax Audits</a:t>
            </a:r>
            <a:endParaRPr lang="en-IN" sz="4000" b="1">
              <a:solidFill>
                <a:srgbClr val="002060"/>
              </a:solidFill>
            </a:endParaRPr>
          </a:p>
        </p:txBody>
      </p:sp>
    </p:spTree>
    <p:extLst>
      <p:ext uri="{BB962C8B-B14F-4D97-AF65-F5344CB8AC3E}">
        <p14:creationId xmlns:p14="http://schemas.microsoft.com/office/powerpoint/2010/main" val="980146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5BF3A-F6A4-29A9-174B-FADEE83DBB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C2022F-C8B1-F350-2407-74BAF0EC0BE5}"/>
              </a:ext>
            </a:extLst>
          </p:cNvPr>
          <p:cNvSpPr>
            <a:spLocks noGrp="1"/>
          </p:cNvSpPr>
          <p:nvPr>
            <p:ph type="title"/>
          </p:nvPr>
        </p:nvSpPr>
        <p:spPr/>
        <p:txBody>
          <a:bodyPr/>
          <a:lstStyle/>
          <a:p>
            <a:r>
              <a:rPr lang="en-IN" b="1">
                <a:solidFill>
                  <a:srgbClr val="002060"/>
                </a:solidFill>
              </a:rPr>
              <a:t>Types of </a:t>
            </a:r>
            <a:r>
              <a:rPr lang="en-IN"/>
              <a:t>Income Tax Audits</a:t>
            </a:r>
          </a:p>
        </p:txBody>
      </p:sp>
      <p:sp>
        <p:nvSpPr>
          <p:cNvPr id="3" name="Content Placeholder 2">
            <a:extLst>
              <a:ext uri="{FF2B5EF4-FFF2-40B4-BE49-F238E27FC236}">
                <a16:creationId xmlns:a16="http://schemas.microsoft.com/office/drawing/2014/main" id="{CBFCBF2C-F00F-F3CF-DE33-C4942E62921D}"/>
              </a:ext>
            </a:extLst>
          </p:cNvPr>
          <p:cNvSpPr>
            <a:spLocks noGrp="1"/>
          </p:cNvSpPr>
          <p:nvPr>
            <p:ph idx="1"/>
          </p:nvPr>
        </p:nvSpPr>
        <p:spPr/>
        <p:txBody>
          <a:bodyPr>
            <a:noAutofit/>
          </a:bodyPr>
          <a:lstStyle/>
          <a:p>
            <a:pPr marL="0" indent="0" algn="just">
              <a:buNone/>
            </a:pPr>
            <a:r>
              <a:rPr lang="en-US" sz="1600" b="1" u="sng">
                <a:solidFill>
                  <a:srgbClr val="002060"/>
                </a:solidFill>
              </a:rPr>
              <a:t>Random Audits:</a:t>
            </a:r>
          </a:p>
          <a:p>
            <a:pPr marL="0" indent="0" algn="just">
              <a:buNone/>
            </a:pPr>
            <a:r>
              <a:rPr lang="en-US" sz="1600"/>
              <a:t>Random audits are selected without any specific cause or suspicion. The tax authorities choose a random sample of taxpayers to ensure broad compliance with tax laws. These audits are generally less invasive and aim to verify that a cross-section of taxpayers is accurately reporting their income and deductions.</a:t>
            </a:r>
          </a:p>
          <a:p>
            <a:pPr marL="0" indent="0" algn="just">
              <a:buNone/>
            </a:pPr>
            <a:r>
              <a:rPr lang="en-US" sz="1600" b="1" u="sng">
                <a:solidFill>
                  <a:srgbClr val="002060"/>
                </a:solidFill>
              </a:rPr>
              <a:t>Targeted Audits:</a:t>
            </a:r>
          </a:p>
          <a:p>
            <a:pPr marL="0" indent="0" algn="just">
              <a:buNone/>
            </a:pPr>
            <a:r>
              <a:rPr lang="en-US" sz="1600"/>
              <a:t>Targeted audits focus on individuals or entities exhibiting certain risk factors or anomalies in their tax filings. These audits are more focused and often result from red flags identified by the tax authorities, such as unusually high deductions, significant changes in income, or patterns that deviate from industry norms. </a:t>
            </a:r>
          </a:p>
          <a:p>
            <a:pPr marL="0" indent="0" algn="just">
              <a:buNone/>
            </a:pPr>
            <a:r>
              <a:rPr lang="en-US" sz="1600" b="1" u="sng">
                <a:solidFill>
                  <a:srgbClr val="002060"/>
                </a:solidFill>
              </a:rPr>
              <a:t>Correspondence Audits:</a:t>
            </a:r>
            <a:endParaRPr lang="en-US" sz="1600"/>
          </a:p>
          <a:p>
            <a:pPr marL="0" indent="0" algn="just">
              <a:buNone/>
            </a:pPr>
            <a:r>
              <a:rPr lang="en-US" sz="1600"/>
              <a:t>Correspondence audits are conducted through mail and usually involve requests for additional documentation or clarification on specific items in a taxpayer’s return. These audits are less intensive than field audits and typically address straightforward issues that can be resolved by reviewing the provided documents.</a:t>
            </a:r>
          </a:p>
          <a:p>
            <a:pPr marL="0" indent="0" algn="just">
              <a:buNone/>
            </a:pPr>
            <a:r>
              <a:rPr lang="en-US" sz="1600" b="1" u="sng">
                <a:solidFill>
                  <a:srgbClr val="002060"/>
                </a:solidFill>
              </a:rPr>
              <a:t>Field Audits:</a:t>
            </a:r>
          </a:p>
          <a:p>
            <a:pPr marL="0" indent="0" algn="just">
              <a:buNone/>
            </a:pPr>
            <a:r>
              <a:rPr lang="en-US" sz="1600"/>
              <a:t>Field audits are the most comprehensive type of audit, involving in-person visits from auditors to review records and conduct interviews. These audits are thorough and can take place at the taxpayer’s home, place of business, or an IRS office. Field audits are typically reserved for complex cases where a detailed examination of records is necessary.</a:t>
            </a:r>
          </a:p>
          <a:p>
            <a:pPr marL="0" indent="0" algn="just">
              <a:buNone/>
            </a:pPr>
            <a:endParaRPr lang="en-US" sz="1600"/>
          </a:p>
        </p:txBody>
      </p:sp>
      <p:sp>
        <p:nvSpPr>
          <p:cNvPr id="5" name="Slide Number Placeholder 4">
            <a:extLst>
              <a:ext uri="{FF2B5EF4-FFF2-40B4-BE49-F238E27FC236}">
                <a16:creationId xmlns:a16="http://schemas.microsoft.com/office/drawing/2014/main" id="{CF427920-EC12-B726-6722-9F38B145F0B1}"/>
              </a:ext>
            </a:extLst>
          </p:cNvPr>
          <p:cNvSpPr>
            <a:spLocks noGrp="1"/>
          </p:cNvSpPr>
          <p:nvPr>
            <p:ph type="sldNum" sz="quarter" idx="12"/>
          </p:nvPr>
        </p:nvSpPr>
        <p:spPr/>
        <p:txBody>
          <a:bodyPr/>
          <a:lstStyle/>
          <a:p>
            <a:fld id="{51106E2C-066D-4005-8388-75895575757B}" type="slidenum">
              <a:rPr lang="en-IN" smtClean="0"/>
              <a:t>14</a:t>
            </a:fld>
            <a:endParaRPr lang="en-IN"/>
          </a:p>
        </p:txBody>
      </p:sp>
      <p:sp>
        <p:nvSpPr>
          <p:cNvPr id="4" name="Rectangle: Rounded Corners 3">
            <a:extLst>
              <a:ext uri="{FF2B5EF4-FFF2-40B4-BE49-F238E27FC236}">
                <a16:creationId xmlns:a16="http://schemas.microsoft.com/office/drawing/2014/main" id="{2F8C66C5-CE32-9C1D-E914-A806A6B174D8}"/>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8CE916CF-06CD-2A11-759A-B766945BFC9B}"/>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6DD28688-43D8-DF92-9540-E85FE742DCBB}"/>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C160D81F-FA0A-56CE-7A87-2F195EC81B1E}"/>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8718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84900-1FF8-412E-61B2-F03CC179EE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83EF44-D83A-02D4-6426-B56A66123479}"/>
              </a:ext>
            </a:extLst>
          </p:cNvPr>
          <p:cNvSpPr>
            <a:spLocks noGrp="1"/>
          </p:cNvSpPr>
          <p:nvPr>
            <p:ph type="title"/>
          </p:nvPr>
        </p:nvSpPr>
        <p:spPr/>
        <p:txBody>
          <a:bodyPr/>
          <a:lstStyle/>
          <a:p>
            <a:r>
              <a:rPr lang="en-IN" b="1">
                <a:solidFill>
                  <a:srgbClr val="002060"/>
                </a:solidFill>
              </a:rPr>
              <a:t>Types of </a:t>
            </a:r>
            <a:r>
              <a:rPr lang="en-IN"/>
              <a:t>Income Tax Audits</a:t>
            </a:r>
          </a:p>
        </p:txBody>
      </p:sp>
      <p:sp>
        <p:nvSpPr>
          <p:cNvPr id="3" name="Content Placeholder 2">
            <a:extLst>
              <a:ext uri="{FF2B5EF4-FFF2-40B4-BE49-F238E27FC236}">
                <a16:creationId xmlns:a16="http://schemas.microsoft.com/office/drawing/2014/main" id="{29A9DF00-41AC-93EA-D23E-511EA6530E47}"/>
              </a:ext>
            </a:extLst>
          </p:cNvPr>
          <p:cNvSpPr>
            <a:spLocks noGrp="1"/>
          </p:cNvSpPr>
          <p:nvPr>
            <p:ph idx="1"/>
          </p:nvPr>
        </p:nvSpPr>
        <p:spPr/>
        <p:txBody>
          <a:bodyPr>
            <a:noAutofit/>
          </a:bodyPr>
          <a:lstStyle/>
          <a:p>
            <a:pPr marL="0" indent="0" algn="just">
              <a:buNone/>
            </a:pPr>
            <a:r>
              <a:rPr lang="en-US" sz="1600" b="1" u="sng">
                <a:solidFill>
                  <a:srgbClr val="002060"/>
                </a:solidFill>
              </a:rPr>
              <a:t>Office Audits:</a:t>
            </a:r>
          </a:p>
          <a:p>
            <a:pPr marL="0" indent="0" algn="just">
              <a:buNone/>
            </a:pPr>
            <a:r>
              <a:rPr lang="en-US" sz="1600"/>
              <a:t>An office audit is conducted at the tax authority's office, where the taxpayer is required to meet with an auditor and provide specific documents. This type of audit is generally less comprehensive than a field audit but more involved than a correspondence audit. It is often used to resolve specific issues or verify details that cannot be addressed through correspondence alone.</a:t>
            </a:r>
          </a:p>
          <a:p>
            <a:pPr marL="0" indent="0" algn="just">
              <a:buNone/>
            </a:pPr>
            <a:r>
              <a:rPr lang="en-US" sz="1600" b="1" u="sng">
                <a:solidFill>
                  <a:srgbClr val="002060"/>
                </a:solidFill>
              </a:rPr>
              <a:t>Taxpayer Compliance Measurement Program (TCMP):</a:t>
            </a:r>
          </a:p>
          <a:p>
            <a:pPr marL="0" indent="0" algn="just">
              <a:buNone/>
            </a:pPr>
            <a:r>
              <a:rPr lang="en-US" sz="1600"/>
              <a:t>Audit this is a specialized audit designed to measure the overall compliance level among taxpayers. TCMP audits involve a detailed examination of all aspects of a tax return, often requiring extensive documentation and information. They are used to gather data that informs tax policy and helps tax authorities identify compliance issues and trends.</a:t>
            </a:r>
          </a:p>
          <a:p>
            <a:pPr marL="0" indent="0" algn="just">
              <a:buNone/>
            </a:pPr>
            <a:r>
              <a:rPr lang="en-US" sz="1600" b="1" u="sng">
                <a:solidFill>
                  <a:srgbClr val="002060"/>
                </a:solidFill>
              </a:rPr>
              <a:t>Desk Audits:</a:t>
            </a:r>
            <a:endParaRPr lang="en-US" sz="1600"/>
          </a:p>
          <a:p>
            <a:pPr marL="0" indent="0" algn="just">
              <a:buNone/>
            </a:pPr>
            <a:r>
              <a:rPr lang="en-US" sz="1600"/>
              <a:t>A desk audit is similar to a correspondence audit but involves a more detailed review of documents without visiting the taxpayer's premises. It is conducted at the tax authority's office and often focuses on specific aspects of a tax return, such as income verification or deduction substantiation.</a:t>
            </a:r>
          </a:p>
        </p:txBody>
      </p:sp>
      <p:sp>
        <p:nvSpPr>
          <p:cNvPr id="5" name="Slide Number Placeholder 4">
            <a:extLst>
              <a:ext uri="{FF2B5EF4-FFF2-40B4-BE49-F238E27FC236}">
                <a16:creationId xmlns:a16="http://schemas.microsoft.com/office/drawing/2014/main" id="{085EC1B5-A744-5AE7-15D3-FE0A14CA145C}"/>
              </a:ext>
            </a:extLst>
          </p:cNvPr>
          <p:cNvSpPr>
            <a:spLocks noGrp="1"/>
          </p:cNvSpPr>
          <p:nvPr>
            <p:ph type="sldNum" sz="quarter" idx="12"/>
          </p:nvPr>
        </p:nvSpPr>
        <p:spPr/>
        <p:txBody>
          <a:bodyPr/>
          <a:lstStyle/>
          <a:p>
            <a:fld id="{51106E2C-066D-4005-8388-75895575757B}" type="slidenum">
              <a:rPr lang="en-IN" smtClean="0"/>
              <a:t>15</a:t>
            </a:fld>
            <a:endParaRPr lang="en-IN"/>
          </a:p>
        </p:txBody>
      </p:sp>
      <p:sp>
        <p:nvSpPr>
          <p:cNvPr id="4" name="Rectangle: Rounded Corners 3">
            <a:extLst>
              <a:ext uri="{FF2B5EF4-FFF2-40B4-BE49-F238E27FC236}">
                <a16:creationId xmlns:a16="http://schemas.microsoft.com/office/drawing/2014/main" id="{C73449EC-2D04-286B-563E-003D57AE7205}"/>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58A8024F-1793-DC1C-FF38-603A9124FB16}"/>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0AB7DFEC-A504-F2DB-6ECA-6E47C661F8DF}"/>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6A88B79A-556E-14D6-8120-626C3758B769}"/>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766747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6A3A1-3B17-4CF6-81DB-1A3D81C6607C}"/>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E78EEB8-74AA-0E61-947C-41906DC9CF8D}"/>
              </a:ext>
            </a:extLst>
          </p:cNvPr>
          <p:cNvSpPr/>
          <p:nvPr/>
        </p:nvSpPr>
        <p:spPr>
          <a:xfrm rot="2500939">
            <a:off x="10744816" y="2853337"/>
            <a:ext cx="3162448" cy="3506664"/>
          </a:xfrm>
          <a:prstGeom prst="roundRect">
            <a:avLst/>
          </a:prstGeom>
          <a:solidFill>
            <a:srgbClr val="B8B8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a:extLst>
              <a:ext uri="{FF2B5EF4-FFF2-40B4-BE49-F238E27FC236}">
                <a16:creationId xmlns:a16="http://schemas.microsoft.com/office/drawing/2014/main" id="{203BC6DF-89BD-EC1D-2E63-904C535BA1EE}"/>
              </a:ext>
            </a:extLst>
          </p:cNvPr>
          <p:cNvSpPr>
            <a:spLocks noGrp="1"/>
          </p:cNvSpPr>
          <p:nvPr>
            <p:ph type="sldNum" sz="quarter" idx="12"/>
          </p:nvPr>
        </p:nvSpPr>
        <p:spPr/>
        <p:txBody>
          <a:bodyPr/>
          <a:lstStyle/>
          <a:p>
            <a:fld id="{51106E2C-066D-4005-8388-75895575757B}" type="slidenum">
              <a:rPr lang="en-IN" smtClean="0"/>
              <a:t>16</a:t>
            </a:fld>
            <a:endParaRPr lang="en-IN"/>
          </a:p>
        </p:txBody>
      </p:sp>
      <p:sp>
        <p:nvSpPr>
          <p:cNvPr id="8" name="Rectangle: Rounded Corners 7">
            <a:extLst>
              <a:ext uri="{FF2B5EF4-FFF2-40B4-BE49-F238E27FC236}">
                <a16:creationId xmlns:a16="http://schemas.microsoft.com/office/drawing/2014/main" id="{F6663D12-2AF9-9E21-1A13-0D7AC86A5298}"/>
              </a:ext>
            </a:extLst>
          </p:cNvPr>
          <p:cNvSpPr/>
          <p:nvPr/>
        </p:nvSpPr>
        <p:spPr>
          <a:xfrm rot="18759444">
            <a:off x="7059059" y="4341896"/>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5AFF69F0-A255-7483-2663-C258C4CCF8BA}"/>
              </a:ext>
            </a:extLst>
          </p:cNvPr>
          <p:cNvSpPr/>
          <p:nvPr/>
        </p:nvSpPr>
        <p:spPr>
          <a:xfrm rot="2500939">
            <a:off x="8685126" y="2320734"/>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F7EC201A-7AD0-9FD9-6717-385139B3295C}"/>
              </a:ext>
            </a:extLst>
          </p:cNvPr>
          <p:cNvSpPr/>
          <p:nvPr/>
        </p:nvSpPr>
        <p:spPr>
          <a:xfrm rot="2508179">
            <a:off x="9988829" y="6187607"/>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68F7F6AC-1E17-39CF-D642-38ACF18BAEE4}"/>
              </a:ext>
            </a:extLst>
          </p:cNvPr>
          <p:cNvSpPr/>
          <p:nvPr/>
        </p:nvSpPr>
        <p:spPr>
          <a:xfrm rot="2646275">
            <a:off x="-875289" y="-68741"/>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Rounded Corners 11">
            <a:extLst>
              <a:ext uri="{FF2B5EF4-FFF2-40B4-BE49-F238E27FC236}">
                <a16:creationId xmlns:a16="http://schemas.microsoft.com/office/drawing/2014/main" id="{9BC4133F-9645-761C-AF08-07D82796BA92}"/>
              </a:ext>
            </a:extLst>
          </p:cNvPr>
          <p:cNvSpPr/>
          <p:nvPr/>
        </p:nvSpPr>
        <p:spPr>
          <a:xfrm rot="2508179">
            <a:off x="1446763" y="-815706"/>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itle 1">
            <a:extLst>
              <a:ext uri="{FF2B5EF4-FFF2-40B4-BE49-F238E27FC236}">
                <a16:creationId xmlns:a16="http://schemas.microsoft.com/office/drawing/2014/main" id="{838C9392-10AD-92B3-DBE0-436847C8C895}"/>
              </a:ext>
            </a:extLst>
          </p:cNvPr>
          <p:cNvSpPr txBox="1">
            <a:spLocks/>
          </p:cNvSpPr>
          <p:nvPr/>
        </p:nvSpPr>
        <p:spPr>
          <a:xfrm>
            <a:off x="771350" y="3014539"/>
            <a:ext cx="9144000" cy="2387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en-IN" sz="4000" b="1">
                <a:solidFill>
                  <a:srgbClr val="002060"/>
                </a:solidFill>
              </a:rPr>
              <a:t>Common Issues </a:t>
            </a:r>
          </a:p>
          <a:p>
            <a:r>
              <a:rPr lang="en-IN" sz="4000"/>
              <a:t>found in Tax Audits</a:t>
            </a:r>
            <a:endParaRPr lang="en-IN" sz="4000" b="1">
              <a:solidFill>
                <a:srgbClr val="002060"/>
              </a:solidFill>
            </a:endParaRPr>
          </a:p>
        </p:txBody>
      </p:sp>
    </p:spTree>
    <p:extLst>
      <p:ext uri="{BB962C8B-B14F-4D97-AF65-F5344CB8AC3E}">
        <p14:creationId xmlns:p14="http://schemas.microsoft.com/office/powerpoint/2010/main" val="4286079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AAAA2-BF13-2CF1-EDAF-EDACC6260711}"/>
              </a:ext>
            </a:extLst>
          </p:cNvPr>
          <p:cNvSpPr>
            <a:spLocks noGrp="1"/>
          </p:cNvSpPr>
          <p:nvPr>
            <p:ph type="title"/>
          </p:nvPr>
        </p:nvSpPr>
        <p:spPr/>
        <p:txBody>
          <a:bodyPr/>
          <a:lstStyle/>
          <a:p>
            <a:r>
              <a:rPr lang="en-IN" b="1">
                <a:solidFill>
                  <a:srgbClr val="002060"/>
                </a:solidFill>
              </a:rPr>
              <a:t>Common Issues </a:t>
            </a:r>
            <a:r>
              <a:rPr lang="en-IN"/>
              <a:t>found in Tax Audits</a:t>
            </a:r>
            <a:endParaRPr lang="en-IN" b="1">
              <a:solidFill>
                <a:srgbClr val="002060"/>
              </a:solidFill>
            </a:endParaRPr>
          </a:p>
        </p:txBody>
      </p:sp>
      <p:sp>
        <p:nvSpPr>
          <p:cNvPr id="5" name="Slide Number Placeholder 4">
            <a:extLst>
              <a:ext uri="{FF2B5EF4-FFF2-40B4-BE49-F238E27FC236}">
                <a16:creationId xmlns:a16="http://schemas.microsoft.com/office/drawing/2014/main" id="{F788563B-4E9C-24A5-CAE2-D342BB726B08}"/>
              </a:ext>
            </a:extLst>
          </p:cNvPr>
          <p:cNvSpPr>
            <a:spLocks noGrp="1"/>
          </p:cNvSpPr>
          <p:nvPr>
            <p:ph type="sldNum" sz="quarter" idx="12"/>
          </p:nvPr>
        </p:nvSpPr>
        <p:spPr/>
        <p:txBody>
          <a:bodyPr/>
          <a:lstStyle/>
          <a:p>
            <a:fld id="{51106E2C-066D-4005-8388-75895575757B}" type="slidenum">
              <a:rPr lang="en-IN" smtClean="0"/>
              <a:t>17</a:t>
            </a:fld>
            <a:endParaRPr lang="en-IN"/>
          </a:p>
        </p:txBody>
      </p:sp>
      <p:graphicFrame>
        <p:nvGraphicFramePr>
          <p:cNvPr id="7" name="Chart 6">
            <a:extLst>
              <a:ext uri="{FF2B5EF4-FFF2-40B4-BE49-F238E27FC236}">
                <a16:creationId xmlns:a16="http://schemas.microsoft.com/office/drawing/2014/main" id="{D8969FA4-D591-9683-3126-E48C65E20501}"/>
              </a:ext>
            </a:extLst>
          </p:cNvPr>
          <p:cNvGraphicFramePr/>
          <p:nvPr>
            <p:extLst>
              <p:ext uri="{D42A27DB-BD31-4B8C-83A1-F6EECF244321}">
                <p14:modId xmlns:p14="http://schemas.microsoft.com/office/powerpoint/2010/main" val="2054674571"/>
              </p:ext>
            </p:extLst>
          </p:nvPr>
        </p:nvGraphicFramePr>
        <p:xfrm>
          <a:off x="838200" y="1776996"/>
          <a:ext cx="4378960" cy="3851328"/>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2">
            <a:extLst>
              <a:ext uri="{FF2B5EF4-FFF2-40B4-BE49-F238E27FC236}">
                <a16:creationId xmlns:a16="http://schemas.microsoft.com/office/drawing/2014/main" id="{7717EAC6-A0B0-5995-5638-CDCB6F99FEF8}"/>
              </a:ext>
            </a:extLst>
          </p:cNvPr>
          <p:cNvSpPr txBox="1">
            <a:spLocks/>
          </p:cNvSpPr>
          <p:nvPr/>
        </p:nvSpPr>
        <p:spPr>
          <a:xfrm>
            <a:off x="6096000" y="1936724"/>
            <a:ext cx="5257800" cy="35318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Display"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Display"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Display"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600"/>
              <a:t>The pie chart illustrates the prevalent issues identified during tax audits. </a:t>
            </a:r>
          </a:p>
          <a:p>
            <a:pPr algn="just"/>
            <a:r>
              <a:rPr lang="en-US" sz="1600"/>
              <a:t>Notably, TDS compliance issues account for 30% of findings, highlighting the importance of accurate tax deductions. </a:t>
            </a:r>
          </a:p>
          <a:p>
            <a:pPr algn="just"/>
            <a:r>
              <a:rPr lang="en-US" sz="1600"/>
              <a:t>Expense disallowances, often arising from insufficient documentation, make up 25%, indicating a need for thorough record-keeping. </a:t>
            </a:r>
          </a:p>
          <a:p>
            <a:pPr algn="just"/>
            <a:r>
              <a:rPr lang="en-US" sz="1600"/>
              <a:t>Transfer pricing adjustments are significant at 20%, emphasizing scrutiny in inter-company transactions. </a:t>
            </a:r>
          </a:p>
          <a:p>
            <a:pPr algn="just"/>
            <a:r>
              <a:rPr lang="en-US" sz="1600"/>
              <a:t>Mismatched GST claims (15%) signal the need for careful reconciliation, while other compliance issues represent 10%, underscoring diverse challenges faced by taxpayers.</a:t>
            </a:r>
            <a:endParaRPr lang="en-IN" sz="1600"/>
          </a:p>
        </p:txBody>
      </p:sp>
      <p:sp>
        <p:nvSpPr>
          <p:cNvPr id="4" name="Rectangle: Rounded Corners 3">
            <a:extLst>
              <a:ext uri="{FF2B5EF4-FFF2-40B4-BE49-F238E27FC236}">
                <a16:creationId xmlns:a16="http://schemas.microsoft.com/office/drawing/2014/main" id="{4EFA03DC-2115-5506-6E2F-BF1EB7250FBA}"/>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6BAA5103-A3F4-FEED-BD15-2607DE52094F}"/>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59962652-796B-376E-3C74-843111EE6BAA}"/>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DAE7A7D4-4465-7036-88B1-F53A25793B93}"/>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0767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440F7-F2CD-6D54-FD7C-E92B6D023724}"/>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5932EDCE-680B-00F5-C231-AA8433880944}"/>
              </a:ext>
            </a:extLst>
          </p:cNvPr>
          <p:cNvSpPr/>
          <p:nvPr/>
        </p:nvSpPr>
        <p:spPr>
          <a:xfrm rot="2500939">
            <a:off x="10744816" y="2853337"/>
            <a:ext cx="3162448" cy="3506664"/>
          </a:xfrm>
          <a:prstGeom prst="roundRect">
            <a:avLst/>
          </a:prstGeom>
          <a:solidFill>
            <a:srgbClr val="B8B8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a:extLst>
              <a:ext uri="{FF2B5EF4-FFF2-40B4-BE49-F238E27FC236}">
                <a16:creationId xmlns:a16="http://schemas.microsoft.com/office/drawing/2014/main" id="{997AF130-5C81-B823-E8C2-6241C735AD5E}"/>
              </a:ext>
            </a:extLst>
          </p:cNvPr>
          <p:cNvSpPr>
            <a:spLocks noGrp="1"/>
          </p:cNvSpPr>
          <p:nvPr>
            <p:ph type="sldNum" sz="quarter" idx="12"/>
          </p:nvPr>
        </p:nvSpPr>
        <p:spPr/>
        <p:txBody>
          <a:bodyPr/>
          <a:lstStyle/>
          <a:p>
            <a:fld id="{51106E2C-066D-4005-8388-75895575757B}" type="slidenum">
              <a:rPr lang="en-IN" smtClean="0"/>
              <a:t>18</a:t>
            </a:fld>
            <a:endParaRPr lang="en-IN"/>
          </a:p>
        </p:txBody>
      </p:sp>
      <p:sp>
        <p:nvSpPr>
          <p:cNvPr id="8" name="Rectangle: Rounded Corners 7">
            <a:extLst>
              <a:ext uri="{FF2B5EF4-FFF2-40B4-BE49-F238E27FC236}">
                <a16:creationId xmlns:a16="http://schemas.microsoft.com/office/drawing/2014/main" id="{61C181EC-C1B5-A249-5DDF-D7F852278C40}"/>
              </a:ext>
            </a:extLst>
          </p:cNvPr>
          <p:cNvSpPr/>
          <p:nvPr/>
        </p:nvSpPr>
        <p:spPr>
          <a:xfrm rot="18759444">
            <a:off x="7059059" y="4341896"/>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16C1D54C-0916-A3AA-9AD5-04CC9E4902FB}"/>
              </a:ext>
            </a:extLst>
          </p:cNvPr>
          <p:cNvSpPr/>
          <p:nvPr/>
        </p:nvSpPr>
        <p:spPr>
          <a:xfrm rot="2500939">
            <a:off x="8685126" y="2320734"/>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A0D3B338-D82D-051D-1109-97307A1A78D8}"/>
              </a:ext>
            </a:extLst>
          </p:cNvPr>
          <p:cNvSpPr/>
          <p:nvPr/>
        </p:nvSpPr>
        <p:spPr>
          <a:xfrm rot="2508179">
            <a:off x="9988829" y="6187607"/>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B0CD5523-105F-FC24-1FD6-AC75229A7FF0}"/>
              </a:ext>
            </a:extLst>
          </p:cNvPr>
          <p:cNvSpPr/>
          <p:nvPr/>
        </p:nvSpPr>
        <p:spPr>
          <a:xfrm rot="2646275">
            <a:off x="-875289" y="-68741"/>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Rounded Corners 11">
            <a:extLst>
              <a:ext uri="{FF2B5EF4-FFF2-40B4-BE49-F238E27FC236}">
                <a16:creationId xmlns:a16="http://schemas.microsoft.com/office/drawing/2014/main" id="{BD3AF164-80CB-8F79-8210-6DEE203085DC}"/>
              </a:ext>
            </a:extLst>
          </p:cNvPr>
          <p:cNvSpPr/>
          <p:nvPr/>
        </p:nvSpPr>
        <p:spPr>
          <a:xfrm rot="2508179">
            <a:off x="1446763" y="-815706"/>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itle 1">
            <a:extLst>
              <a:ext uri="{FF2B5EF4-FFF2-40B4-BE49-F238E27FC236}">
                <a16:creationId xmlns:a16="http://schemas.microsoft.com/office/drawing/2014/main" id="{4BE9B444-F45E-A9EB-6993-79DEAC5A301C}"/>
              </a:ext>
            </a:extLst>
          </p:cNvPr>
          <p:cNvSpPr txBox="1">
            <a:spLocks/>
          </p:cNvSpPr>
          <p:nvPr/>
        </p:nvSpPr>
        <p:spPr>
          <a:xfrm>
            <a:off x="771350" y="3014539"/>
            <a:ext cx="9144000" cy="2387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en-IN" sz="4000"/>
              <a:t>Why </a:t>
            </a:r>
            <a:r>
              <a:rPr lang="en-IN" sz="4000" b="1">
                <a:solidFill>
                  <a:srgbClr val="002060"/>
                </a:solidFill>
              </a:rPr>
              <a:t>Income Tax Audit ?</a:t>
            </a:r>
          </a:p>
        </p:txBody>
      </p:sp>
    </p:spTree>
    <p:extLst>
      <p:ext uri="{BB962C8B-B14F-4D97-AF65-F5344CB8AC3E}">
        <p14:creationId xmlns:p14="http://schemas.microsoft.com/office/powerpoint/2010/main" val="1575459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0BFEF-EC11-E5DC-DE03-B96C20BD68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34B2B1-CCB5-3CF7-88B7-F840E5AFF403}"/>
              </a:ext>
            </a:extLst>
          </p:cNvPr>
          <p:cNvSpPr>
            <a:spLocks noGrp="1"/>
          </p:cNvSpPr>
          <p:nvPr>
            <p:ph type="title"/>
          </p:nvPr>
        </p:nvSpPr>
        <p:spPr/>
        <p:txBody>
          <a:bodyPr/>
          <a:lstStyle/>
          <a:p>
            <a:r>
              <a:rPr lang="en-IN"/>
              <a:t>Why </a:t>
            </a:r>
            <a:r>
              <a:rPr lang="en-IN" b="1">
                <a:solidFill>
                  <a:srgbClr val="002060"/>
                </a:solidFill>
              </a:rPr>
              <a:t>Income Tax Audit ?</a:t>
            </a:r>
          </a:p>
        </p:txBody>
      </p:sp>
      <p:sp>
        <p:nvSpPr>
          <p:cNvPr id="3" name="Content Placeholder 2">
            <a:extLst>
              <a:ext uri="{FF2B5EF4-FFF2-40B4-BE49-F238E27FC236}">
                <a16:creationId xmlns:a16="http://schemas.microsoft.com/office/drawing/2014/main" id="{4D4A9CBF-DC66-13F5-FABB-2A1F4FBFECBB}"/>
              </a:ext>
            </a:extLst>
          </p:cNvPr>
          <p:cNvSpPr>
            <a:spLocks noGrp="1"/>
          </p:cNvSpPr>
          <p:nvPr>
            <p:ph idx="1"/>
          </p:nvPr>
        </p:nvSpPr>
        <p:spPr/>
        <p:txBody>
          <a:bodyPr>
            <a:noAutofit/>
          </a:bodyPr>
          <a:lstStyle/>
          <a:p>
            <a:pPr marL="0" indent="0" algn="just">
              <a:buNone/>
            </a:pPr>
            <a:r>
              <a:rPr lang="en-US" sz="1600" b="1" u="sng">
                <a:solidFill>
                  <a:srgbClr val="002060"/>
                </a:solidFill>
              </a:rPr>
              <a:t>Legal Mandate: </a:t>
            </a:r>
          </a:p>
          <a:p>
            <a:pPr marL="0" indent="0" algn="just">
              <a:buNone/>
            </a:pPr>
            <a:r>
              <a:rPr lang="en-US" sz="1600"/>
              <a:t>Income Tax Audit isn’t merely a best practice; it’s a legal necessity. As outlined in the Income Tax Act of 1961, businesses and professionals meeting specific criteria must undergo an annual tax audit. This not only ensures adherence to the law but also acts as a shield against potential legal repercussions.</a:t>
            </a:r>
          </a:p>
          <a:p>
            <a:pPr marL="0" indent="0" algn="just">
              <a:buNone/>
            </a:pPr>
            <a:r>
              <a:rPr lang="en-US" sz="1600" b="1" u="sng">
                <a:solidFill>
                  <a:srgbClr val="002060"/>
                </a:solidFill>
              </a:rPr>
              <a:t>Precision in Financial Statements: </a:t>
            </a:r>
          </a:p>
          <a:p>
            <a:pPr marL="0" indent="0" algn="just">
              <a:buNone/>
            </a:pPr>
            <a:r>
              <a:rPr lang="en-US" sz="1600"/>
              <a:t>Income Tax Audits meticulously examine a taxpayer’s financial statements, guaranteeing accuracy and error-free documentation. This precision is indispensable for making well-informed financial decisions and upholding credibility in the financial landscape.</a:t>
            </a:r>
          </a:p>
          <a:p>
            <a:pPr marL="0" indent="0" algn="just">
              <a:buNone/>
            </a:pPr>
            <a:r>
              <a:rPr lang="en-US" sz="1600" b="1" u="sng">
                <a:solidFill>
                  <a:srgbClr val="002060"/>
                </a:solidFill>
              </a:rPr>
              <a:t>Spotting Discrepancies: </a:t>
            </a:r>
          </a:p>
          <a:p>
            <a:pPr marL="0" indent="0" algn="just">
              <a:buNone/>
            </a:pPr>
            <a:r>
              <a:rPr lang="en-US" sz="1600"/>
              <a:t>Auditors meticulously review financial records, transaction details, and tax compliance, unveiling any discrepancies, errors, or omissions. This proactive approach ensures swift corrections, minimizing the risk of unintentional tax evasion.</a:t>
            </a:r>
          </a:p>
          <a:p>
            <a:pPr marL="0" indent="0" algn="just">
              <a:buNone/>
            </a:pPr>
            <a:r>
              <a:rPr lang="en-US" sz="1600" b="1" u="sng">
                <a:solidFill>
                  <a:srgbClr val="002060"/>
                </a:solidFill>
              </a:rPr>
              <a:t>Advocating Fair Taxation: </a:t>
            </a:r>
          </a:p>
          <a:p>
            <a:pPr marL="0" indent="0" algn="just">
              <a:buNone/>
            </a:pPr>
            <a:r>
              <a:rPr lang="en-US" sz="1600"/>
              <a:t>Tax audits contribute to the advocacy of fair taxation by ensuring that all eligible taxes are paid. This deters tax evasion and prevents the burden of taxes from being unfairly shifted to compliant taxpayers.</a:t>
            </a:r>
            <a:endParaRPr lang="en-IN" sz="1600"/>
          </a:p>
        </p:txBody>
      </p:sp>
      <p:sp>
        <p:nvSpPr>
          <p:cNvPr id="5" name="Slide Number Placeholder 4">
            <a:extLst>
              <a:ext uri="{FF2B5EF4-FFF2-40B4-BE49-F238E27FC236}">
                <a16:creationId xmlns:a16="http://schemas.microsoft.com/office/drawing/2014/main" id="{CA8E77D2-409C-734D-7129-6201246E0FA7}"/>
              </a:ext>
            </a:extLst>
          </p:cNvPr>
          <p:cNvSpPr>
            <a:spLocks noGrp="1"/>
          </p:cNvSpPr>
          <p:nvPr>
            <p:ph type="sldNum" sz="quarter" idx="12"/>
          </p:nvPr>
        </p:nvSpPr>
        <p:spPr/>
        <p:txBody>
          <a:bodyPr/>
          <a:lstStyle/>
          <a:p>
            <a:fld id="{51106E2C-066D-4005-8388-75895575757B}" type="slidenum">
              <a:rPr lang="en-IN" smtClean="0"/>
              <a:t>19</a:t>
            </a:fld>
            <a:endParaRPr lang="en-IN"/>
          </a:p>
        </p:txBody>
      </p:sp>
      <p:sp>
        <p:nvSpPr>
          <p:cNvPr id="4" name="Rectangle: Rounded Corners 3">
            <a:extLst>
              <a:ext uri="{FF2B5EF4-FFF2-40B4-BE49-F238E27FC236}">
                <a16:creationId xmlns:a16="http://schemas.microsoft.com/office/drawing/2014/main" id="{269A572A-4458-7052-3D80-4B9AE4199D3E}"/>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00D7CAF1-3CD3-D928-E37D-03877C3C1A98}"/>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BBD614FB-1B1D-D77E-6A0B-6B8DA02AE8C4}"/>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8648511E-C275-A91E-BB2E-C1AF62D0E3EB}"/>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016374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FF9990D5-58E3-6694-D2B2-B8CBD29B7B62}"/>
              </a:ext>
            </a:extLst>
          </p:cNvPr>
          <p:cNvSpPr/>
          <p:nvPr/>
        </p:nvSpPr>
        <p:spPr>
          <a:xfrm rot="2500939">
            <a:off x="10744816" y="2853337"/>
            <a:ext cx="3162448" cy="3506664"/>
          </a:xfrm>
          <a:prstGeom prst="roundRect">
            <a:avLst/>
          </a:prstGeom>
          <a:solidFill>
            <a:srgbClr val="B8B8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a:extLst>
              <a:ext uri="{FF2B5EF4-FFF2-40B4-BE49-F238E27FC236}">
                <a16:creationId xmlns:a16="http://schemas.microsoft.com/office/drawing/2014/main" id="{B4E44970-1196-ECE0-35F0-B8EFEBC474C6}"/>
              </a:ext>
            </a:extLst>
          </p:cNvPr>
          <p:cNvSpPr>
            <a:spLocks noGrp="1"/>
          </p:cNvSpPr>
          <p:nvPr>
            <p:ph type="sldNum" sz="quarter" idx="12"/>
          </p:nvPr>
        </p:nvSpPr>
        <p:spPr/>
        <p:txBody>
          <a:bodyPr/>
          <a:lstStyle/>
          <a:p>
            <a:fld id="{51106E2C-066D-4005-8388-75895575757B}" type="slidenum">
              <a:rPr lang="en-IN" smtClean="0"/>
              <a:t>2</a:t>
            </a:fld>
            <a:endParaRPr lang="en-IN"/>
          </a:p>
        </p:txBody>
      </p:sp>
      <p:sp>
        <p:nvSpPr>
          <p:cNvPr id="8" name="Rectangle: Rounded Corners 7">
            <a:extLst>
              <a:ext uri="{FF2B5EF4-FFF2-40B4-BE49-F238E27FC236}">
                <a16:creationId xmlns:a16="http://schemas.microsoft.com/office/drawing/2014/main" id="{BF8B77B4-9247-34C1-9679-A64A92A22883}"/>
              </a:ext>
            </a:extLst>
          </p:cNvPr>
          <p:cNvSpPr/>
          <p:nvPr/>
        </p:nvSpPr>
        <p:spPr>
          <a:xfrm rot="18759444">
            <a:off x="7059059" y="4341896"/>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0AF5147A-670F-33F9-5701-5E1EB093680B}"/>
              </a:ext>
            </a:extLst>
          </p:cNvPr>
          <p:cNvSpPr/>
          <p:nvPr/>
        </p:nvSpPr>
        <p:spPr>
          <a:xfrm rot="2500939">
            <a:off x="8685126" y="2320734"/>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CD7338B7-CAA1-1E06-A7C4-6EA35A584E0F}"/>
              </a:ext>
            </a:extLst>
          </p:cNvPr>
          <p:cNvSpPr/>
          <p:nvPr/>
        </p:nvSpPr>
        <p:spPr>
          <a:xfrm rot="2508179">
            <a:off x="9988829" y="6187607"/>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2CF512F8-ED79-5D40-04C1-4947D7E9CFDE}"/>
              </a:ext>
            </a:extLst>
          </p:cNvPr>
          <p:cNvSpPr/>
          <p:nvPr/>
        </p:nvSpPr>
        <p:spPr>
          <a:xfrm rot="2646275">
            <a:off x="-875289" y="-68741"/>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Rounded Corners 11">
            <a:extLst>
              <a:ext uri="{FF2B5EF4-FFF2-40B4-BE49-F238E27FC236}">
                <a16:creationId xmlns:a16="http://schemas.microsoft.com/office/drawing/2014/main" id="{1CCC1196-6602-BCBD-56DE-23AE952AFCC4}"/>
              </a:ext>
            </a:extLst>
          </p:cNvPr>
          <p:cNvSpPr/>
          <p:nvPr/>
        </p:nvSpPr>
        <p:spPr>
          <a:xfrm rot="2508179">
            <a:off x="1446763" y="-815706"/>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itle 1">
            <a:extLst>
              <a:ext uri="{FF2B5EF4-FFF2-40B4-BE49-F238E27FC236}">
                <a16:creationId xmlns:a16="http://schemas.microsoft.com/office/drawing/2014/main" id="{07EA4526-A4FF-0C92-7F4A-A00509F0C579}"/>
              </a:ext>
            </a:extLst>
          </p:cNvPr>
          <p:cNvSpPr txBox="1">
            <a:spLocks/>
          </p:cNvSpPr>
          <p:nvPr/>
        </p:nvSpPr>
        <p:spPr>
          <a:xfrm>
            <a:off x="771350" y="3014539"/>
            <a:ext cx="9144000" cy="2387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en-IN" sz="4000"/>
              <a:t>Introduction to </a:t>
            </a:r>
          </a:p>
          <a:p>
            <a:r>
              <a:rPr lang="en-IN" sz="4000" b="1">
                <a:solidFill>
                  <a:srgbClr val="002060"/>
                </a:solidFill>
              </a:rPr>
              <a:t>Income Tax Audits</a:t>
            </a:r>
          </a:p>
        </p:txBody>
      </p:sp>
    </p:spTree>
    <p:extLst>
      <p:ext uri="{BB962C8B-B14F-4D97-AF65-F5344CB8AC3E}">
        <p14:creationId xmlns:p14="http://schemas.microsoft.com/office/powerpoint/2010/main" val="311642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74A7E-BFAA-3042-FB54-8658B65429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399F04-036B-DF2A-C6AE-CA6D105977E9}"/>
              </a:ext>
            </a:extLst>
          </p:cNvPr>
          <p:cNvSpPr>
            <a:spLocks noGrp="1"/>
          </p:cNvSpPr>
          <p:nvPr>
            <p:ph type="title"/>
          </p:nvPr>
        </p:nvSpPr>
        <p:spPr/>
        <p:txBody>
          <a:bodyPr/>
          <a:lstStyle/>
          <a:p>
            <a:r>
              <a:rPr lang="en-IN"/>
              <a:t>Why </a:t>
            </a:r>
            <a:r>
              <a:rPr lang="en-IN" b="1">
                <a:solidFill>
                  <a:srgbClr val="002060"/>
                </a:solidFill>
              </a:rPr>
              <a:t>Income Tax Audit ?</a:t>
            </a:r>
          </a:p>
        </p:txBody>
      </p:sp>
      <p:sp>
        <p:nvSpPr>
          <p:cNvPr id="3" name="Content Placeholder 2">
            <a:extLst>
              <a:ext uri="{FF2B5EF4-FFF2-40B4-BE49-F238E27FC236}">
                <a16:creationId xmlns:a16="http://schemas.microsoft.com/office/drawing/2014/main" id="{E9D5B0C8-8FB4-5969-6756-3EDAC65B37CD}"/>
              </a:ext>
            </a:extLst>
          </p:cNvPr>
          <p:cNvSpPr>
            <a:spLocks noGrp="1"/>
          </p:cNvSpPr>
          <p:nvPr>
            <p:ph idx="1"/>
          </p:nvPr>
        </p:nvSpPr>
        <p:spPr/>
        <p:txBody>
          <a:bodyPr>
            <a:noAutofit/>
          </a:bodyPr>
          <a:lstStyle/>
          <a:p>
            <a:pPr marL="0" indent="0" algn="just">
              <a:buNone/>
            </a:pPr>
            <a:r>
              <a:rPr lang="en-US" sz="1600" b="1" u="sng">
                <a:solidFill>
                  <a:srgbClr val="002060"/>
                </a:solidFill>
              </a:rPr>
              <a:t>Accurate Assessment of Tax Liabilities:</a:t>
            </a:r>
            <a:r>
              <a:rPr lang="en-US" sz="1600"/>
              <a:t> </a:t>
            </a:r>
          </a:p>
          <a:p>
            <a:pPr marL="0" indent="0" algn="just">
              <a:buNone/>
            </a:pPr>
            <a:r>
              <a:rPr lang="en-US" sz="1600"/>
              <a:t>By scrutinizing financial details, audits accurately assess tax liabilities, preventing both overpayment and underpayment of taxes. This accuracy is paramount for maintaining a healthy financial bottom line.</a:t>
            </a:r>
          </a:p>
          <a:p>
            <a:pPr marL="0" indent="0" algn="just">
              <a:buNone/>
            </a:pPr>
            <a:r>
              <a:rPr lang="en-US" sz="1600" b="1" u="sng">
                <a:solidFill>
                  <a:srgbClr val="002060"/>
                </a:solidFill>
              </a:rPr>
              <a:t>Mitigating Penalties: </a:t>
            </a:r>
          </a:p>
          <a:p>
            <a:pPr marL="0" indent="0" algn="just">
              <a:buNone/>
            </a:pPr>
            <a:r>
              <a:rPr lang="en-US" sz="1600"/>
              <a:t>Timely tax audits diminish the likelihood of penalties and legal actions, serving as a financial safeguard and sparing taxpayers from substantial financial losses.</a:t>
            </a:r>
          </a:p>
          <a:p>
            <a:pPr marL="0" indent="0" algn="just">
              <a:buNone/>
            </a:pPr>
            <a:r>
              <a:rPr lang="en-US" sz="1600" b="1" u="sng">
                <a:solidFill>
                  <a:srgbClr val="002060"/>
                </a:solidFill>
              </a:rPr>
              <a:t>Fostering Financial Transparency: </a:t>
            </a:r>
          </a:p>
          <a:p>
            <a:pPr marL="0" indent="0" algn="just">
              <a:buNone/>
            </a:pPr>
            <a:r>
              <a:rPr lang="en-US" sz="1600"/>
              <a:t>Transparency in financial dealings is a cornerstone for building trust among stakeholders, including investors, lenders, and partners. A clean audit report becomes a testament to a commitment to transparency.</a:t>
            </a:r>
            <a:endParaRPr lang="en-IN" sz="1600"/>
          </a:p>
        </p:txBody>
      </p:sp>
      <p:sp>
        <p:nvSpPr>
          <p:cNvPr id="5" name="Slide Number Placeholder 4">
            <a:extLst>
              <a:ext uri="{FF2B5EF4-FFF2-40B4-BE49-F238E27FC236}">
                <a16:creationId xmlns:a16="http://schemas.microsoft.com/office/drawing/2014/main" id="{FB02BBE9-EA51-97DB-5363-A9784667DAA0}"/>
              </a:ext>
            </a:extLst>
          </p:cNvPr>
          <p:cNvSpPr>
            <a:spLocks noGrp="1"/>
          </p:cNvSpPr>
          <p:nvPr>
            <p:ph type="sldNum" sz="quarter" idx="12"/>
          </p:nvPr>
        </p:nvSpPr>
        <p:spPr/>
        <p:txBody>
          <a:bodyPr/>
          <a:lstStyle/>
          <a:p>
            <a:fld id="{51106E2C-066D-4005-8388-75895575757B}" type="slidenum">
              <a:rPr lang="en-IN" smtClean="0"/>
              <a:t>20</a:t>
            </a:fld>
            <a:endParaRPr lang="en-IN"/>
          </a:p>
        </p:txBody>
      </p:sp>
      <p:sp>
        <p:nvSpPr>
          <p:cNvPr id="4" name="Rectangle: Rounded Corners 3">
            <a:extLst>
              <a:ext uri="{FF2B5EF4-FFF2-40B4-BE49-F238E27FC236}">
                <a16:creationId xmlns:a16="http://schemas.microsoft.com/office/drawing/2014/main" id="{6D8E765B-7039-21A2-4077-9B10BDCBEAEE}"/>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DEB3AA66-799F-56DF-EAF4-14D7B4E06E0B}"/>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F2900C7D-B3B9-6F6A-C7C5-06D6BE292C16}"/>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FDCE9176-1C38-1228-3F1A-C5EC9187B3F9}"/>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454273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E7E08-34F3-18EF-1CC4-9FD102E1701D}"/>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B340E483-B555-0BEA-6D12-2B0C30AE7170}"/>
              </a:ext>
            </a:extLst>
          </p:cNvPr>
          <p:cNvSpPr/>
          <p:nvPr/>
        </p:nvSpPr>
        <p:spPr>
          <a:xfrm rot="2500939">
            <a:off x="10744816" y="2853337"/>
            <a:ext cx="3162448" cy="3506664"/>
          </a:xfrm>
          <a:prstGeom prst="roundRect">
            <a:avLst/>
          </a:prstGeom>
          <a:solidFill>
            <a:srgbClr val="B8B8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a:extLst>
              <a:ext uri="{FF2B5EF4-FFF2-40B4-BE49-F238E27FC236}">
                <a16:creationId xmlns:a16="http://schemas.microsoft.com/office/drawing/2014/main" id="{9EEBE13D-8061-02E0-1E13-BE11E793C1CE}"/>
              </a:ext>
            </a:extLst>
          </p:cNvPr>
          <p:cNvSpPr>
            <a:spLocks noGrp="1"/>
          </p:cNvSpPr>
          <p:nvPr>
            <p:ph type="sldNum" sz="quarter" idx="12"/>
          </p:nvPr>
        </p:nvSpPr>
        <p:spPr/>
        <p:txBody>
          <a:bodyPr/>
          <a:lstStyle/>
          <a:p>
            <a:fld id="{51106E2C-066D-4005-8388-75895575757B}" type="slidenum">
              <a:rPr lang="en-IN" smtClean="0"/>
              <a:t>21</a:t>
            </a:fld>
            <a:endParaRPr lang="en-IN"/>
          </a:p>
        </p:txBody>
      </p:sp>
      <p:sp>
        <p:nvSpPr>
          <p:cNvPr id="8" name="Rectangle: Rounded Corners 7">
            <a:extLst>
              <a:ext uri="{FF2B5EF4-FFF2-40B4-BE49-F238E27FC236}">
                <a16:creationId xmlns:a16="http://schemas.microsoft.com/office/drawing/2014/main" id="{43FAE422-4CD2-942D-049F-CA13F25F4CBC}"/>
              </a:ext>
            </a:extLst>
          </p:cNvPr>
          <p:cNvSpPr/>
          <p:nvPr/>
        </p:nvSpPr>
        <p:spPr>
          <a:xfrm rot="18759444">
            <a:off x="7059059" y="4341896"/>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C057D1E2-AFB7-AC6B-6430-531709C2F768}"/>
              </a:ext>
            </a:extLst>
          </p:cNvPr>
          <p:cNvSpPr/>
          <p:nvPr/>
        </p:nvSpPr>
        <p:spPr>
          <a:xfrm rot="2500939">
            <a:off x="8685126" y="2320734"/>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34BCC821-D1FB-8F10-FCBC-8C9D12AA0440}"/>
              </a:ext>
            </a:extLst>
          </p:cNvPr>
          <p:cNvSpPr/>
          <p:nvPr/>
        </p:nvSpPr>
        <p:spPr>
          <a:xfrm rot="2508179">
            <a:off x="9988829" y="6187607"/>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86725FF2-E4F9-3415-22C8-AA459A531E8F}"/>
              </a:ext>
            </a:extLst>
          </p:cNvPr>
          <p:cNvSpPr/>
          <p:nvPr/>
        </p:nvSpPr>
        <p:spPr>
          <a:xfrm rot="2646275">
            <a:off x="-875289" y="-68741"/>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Rounded Corners 11">
            <a:extLst>
              <a:ext uri="{FF2B5EF4-FFF2-40B4-BE49-F238E27FC236}">
                <a16:creationId xmlns:a16="http://schemas.microsoft.com/office/drawing/2014/main" id="{144DA4BA-4185-C0A2-AA7D-31557C6304C3}"/>
              </a:ext>
            </a:extLst>
          </p:cNvPr>
          <p:cNvSpPr/>
          <p:nvPr/>
        </p:nvSpPr>
        <p:spPr>
          <a:xfrm rot="2508179">
            <a:off x="1446763" y="-815706"/>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itle 1">
            <a:extLst>
              <a:ext uri="{FF2B5EF4-FFF2-40B4-BE49-F238E27FC236}">
                <a16:creationId xmlns:a16="http://schemas.microsoft.com/office/drawing/2014/main" id="{7CFA917B-5F6B-54C9-EED9-87C7C2B406B4}"/>
              </a:ext>
            </a:extLst>
          </p:cNvPr>
          <p:cNvSpPr txBox="1">
            <a:spLocks/>
          </p:cNvSpPr>
          <p:nvPr/>
        </p:nvSpPr>
        <p:spPr>
          <a:xfrm>
            <a:off x="771350" y="3014539"/>
            <a:ext cx="9144000" cy="2387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en-IN" sz="4000" b="1">
                <a:solidFill>
                  <a:srgbClr val="002060"/>
                </a:solidFill>
              </a:rPr>
              <a:t>Benefits </a:t>
            </a:r>
          </a:p>
          <a:p>
            <a:r>
              <a:rPr lang="en-IN" sz="4000"/>
              <a:t>Encompassed by </a:t>
            </a:r>
          </a:p>
          <a:p>
            <a:r>
              <a:rPr lang="en-IN" sz="4000"/>
              <a:t>Income Tax Audit</a:t>
            </a:r>
            <a:endParaRPr lang="en-IN" sz="4000" b="1">
              <a:solidFill>
                <a:srgbClr val="002060"/>
              </a:solidFill>
            </a:endParaRPr>
          </a:p>
        </p:txBody>
      </p:sp>
    </p:spTree>
    <p:extLst>
      <p:ext uri="{BB962C8B-B14F-4D97-AF65-F5344CB8AC3E}">
        <p14:creationId xmlns:p14="http://schemas.microsoft.com/office/powerpoint/2010/main" val="2927961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A6B0B-0C6A-03E6-A1FD-7277946A7A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626CED-5E8F-1016-598F-BA5C707EB534}"/>
              </a:ext>
            </a:extLst>
          </p:cNvPr>
          <p:cNvSpPr>
            <a:spLocks noGrp="1"/>
          </p:cNvSpPr>
          <p:nvPr>
            <p:ph type="title"/>
          </p:nvPr>
        </p:nvSpPr>
        <p:spPr/>
        <p:txBody>
          <a:bodyPr/>
          <a:lstStyle/>
          <a:p>
            <a:r>
              <a:rPr lang="en-IN" b="1">
                <a:solidFill>
                  <a:srgbClr val="002060"/>
                </a:solidFill>
              </a:rPr>
              <a:t>Benefits </a:t>
            </a:r>
            <a:r>
              <a:rPr lang="en-IN"/>
              <a:t>encompassed by Income Tax Audit</a:t>
            </a:r>
            <a:endParaRPr lang="en-IN" b="1">
              <a:solidFill>
                <a:srgbClr val="002060"/>
              </a:solidFill>
            </a:endParaRPr>
          </a:p>
        </p:txBody>
      </p:sp>
      <p:sp>
        <p:nvSpPr>
          <p:cNvPr id="3" name="Content Placeholder 2">
            <a:extLst>
              <a:ext uri="{FF2B5EF4-FFF2-40B4-BE49-F238E27FC236}">
                <a16:creationId xmlns:a16="http://schemas.microsoft.com/office/drawing/2014/main" id="{2C466CCE-AC78-5DF9-464A-8E42E69DAD4A}"/>
              </a:ext>
            </a:extLst>
          </p:cNvPr>
          <p:cNvSpPr>
            <a:spLocks noGrp="1"/>
          </p:cNvSpPr>
          <p:nvPr>
            <p:ph idx="1"/>
          </p:nvPr>
        </p:nvSpPr>
        <p:spPr/>
        <p:txBody>
          <a:bodyPr>
            <a:noAutofit/>
          </a:bodyPr>
          <a:lstStyle/>
          <a:p>
            <a:pPr marL="0" indent="0" algn="just">
              <a:buNone/>
            </a:pPr>
            <a:r>
              <a:rPr lang="en-US" sz="1600" b="1" u="sng">
                <a:solidFill>
                  <a:srgbClr val="002060"/>
                </a:solidFill>
              </a:rPr>
              <a:t>Adherence to Legal Standards:</a:t>
            </a:r>
            <a:r>
              <a:rPr lang="en-US" sz="1600"/>
              <a:t> </a:t>
            </a:r>
          </a:p>
          <a:p>
            <a:pPr marL="0" indent="0" algn="just">
              <a:buNone/>
            </a:pPr>
            <a:r>
              <a:rPr lang="en-US" sz="1600"/>
              <a:t>The primary benefit is the adherence to legal requirements, warding off penalties, and fostering a sense of security.</a:t>
            </a:r>
          </a:p>
          <a:p>
            <a:pPr marL="0" indent="0" algn="just">
              <a:buNone/>
            </a:pPr>
            <a:r>
              <a:rPr lang="en-US" sz="1600" b="1" u="sng">
                <a:solidFill>
                  <a:srgbClr val="002060"/>
                </a:solidFill>
              </a:rPr>
              <a:t>Augmented Credibility:</a:t>
            </a:r>
            <a:r>
              <a:rPr lang="en-US" sz="1600"/>
              <a:t> </a:t>
            </a:r>
          </a:p>
          <a:p>
            <a:pPr marL="0" indent="0" algn="just">
              <a:buNone/>
            </a:pPr>
            <a:r>
              <a:rPr lang="en-US" sz="1600"/>
              <a:t>Audited financial statements amplify credibility, smoothing the path to securing loans, attracting investors, and forming robust business partnerships.</a:t>
            </a:r>
          </a:p>
          <a:p>
            <a:pPr marL="0" indent="0" algn="just">
              <a:buNone/>
            </a:pPr>
            <a:r>
              <a:rPr lang="en-US" sz="1600" b="1" u="sng">
                <a:solidFill>
                  <a:srgbClr val="002060"/>
                </a:solidFill>
              </a:rPr>
              <a:t>Error Detection Mechanism:</a:t>
            </a:r>
            <a:r>
              <a:rPr lang="en-US" sz="1600"/>
              <a:t> </a:t>
            </a:r>
          </a:p>
          <a:p>
            <a:pPr marL="0" indent="0" algn="just">
              <a:buNone/>
            </a:pPr>
            <a:r>
              <a:rPr lang="en-US" sz="1600"/>
              <a:t>Audits act as a vigilant eye, uncovering errors and irregularities in financial records, allowing for corrective actions before they escalate into financial crises.</a:t>
            </a:r>
          </a:p>
          <a:p>
            <a:pPr marL="0" indent="0" algn="just">
              <a:buNone/>
            </a:pPr>
            <a:r>
              <a:rPr lang="en-US" sz="1600" b="1" u="sng">
                <a:solidFill>
                  <a:srgbClr val="002060"/>
                </a:solidFill>
              </a:rPr>
              <a:t>Optimized Tax Planning:</a:t>
            </a:r>
            <a:r>
              <a:rPr lang="en-US" sz="1600"/>
              <a:t> </a:t>
            </a:r>
          </a:p>
          <a:p>
            <a:pPr marL="0" indent="0" algn="just">
              <a:buNone/>
            </a:pPr>
            <a:r>
              <a:rPr lang="en-US" sz="1600"/>
              <a:t>By dissecting financial statements, auditors offer valuable insights into tax planning, assisting individuals and businesses in legitimately reducing their tax liabilities.</a:t>
            </a:r>
          </a:p>
        </p:txBody>
      </p:sp>
      <p:sp>
        <p:nvSpPr>
          <p:cNvPr id="5" name="Slide Number Placeholder 4">
            <a:extLst>
              <a:ext uri="{FF2B5EF4-FFF2-40B4-BE49-F238E27FC236}">
                <a16:creationId xmlns:a16="http://schemas.microsoft.com/office/drawing/2014/main" id="{CE3D93A6-7896-A004-3DDC-1E699F0E6AD0}"/>
              </a:ext>
            </a:extLst>
          </p:cNvPr>
          <p:cNvSpPr>
            <a:spLocks noGrp="1"/>
          </p:cNvSpPr>
          <p:nvPr>
            <p:ph type="sldNum" sz="quarter" idx="12"/>
          </p:nvPr>
        </p:nvSpPr>
        <p:spPr/>
        <p:txBody>
          <a:bodyPr/>
          <a:lstStyle/>
          <a:p>
            <a:fld id="{51106E2C-066D-4005-8388-75895575757B}" type="slidenum">
              <a:rPr lang="en-IN" smtClean="0"/>
              <a:t>22</a:t>
            </a:fld>
            <a:endParaRPr lang="en-IN"/>
          </a:p>
        </p:txBody>
      </p:sp>
      <p:sp>
        <p:nvSpPr>
          <p:cNvPr id="4" name="Rectangle: Rounded Corners 3">
            <a:extLst>
              <a:ext uri="{FF2B5EF4-FFF2-40B4-BE49-F238E27FC236}">
                <a16:creationId xmlns:a16="http://schemas.microsoft.com/office/drawing/2014/main" id="{8A4B37C0-0665-A332-5AF4-6F08E897B300}"/>
              </a:ext>
            </a:extLst>
          </p:cNvPr>
          <p:cNvSpPr/>
          <p:nvPr/>
        </p:nvSpPr>
        <p:spPr>
          <a:xfrm rot="18759444">
            <a:off x="7532798" y="6701373"/>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BB54164E-B1A4-BB81-13CE-629E0896F7B9}"/>
              </a:ext>
            </a:extLst>
          </p:cNvPr>
          <p:cNvSpPr/>
          <p:nvPr/>
        </p:nvSpPr>
        <p:spPr>
          <a:xfrm rot="2508179">
            <a:off x="11724721" y="3538684"/>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07476DD4-F4E9-8705-87DE-2EBC5D4605E9}"/>
              </a:ext>
            </a:extLst>
          </p:cNvPr>
          <p:cNvSpPr/>
          <p:nvPr/>
        </p:nvSpPr>
        <p:spPr>
          <a:xfrm rot="2500939">
            <a:off x="-665854" y="-1419692"/>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7211C5A5-75A1-01BB-61FF-E59A7C7BDA4B}"/>
              </a:ext>
            </a:extLst>
          </p:cNvPr>
          <p:cNvSpPr/>
          <p:nvPr/>
        </p:nvSpPr>
        <p:spPr>
          <a:xfrm rot="2646275">
            <a:off x="-2384507" y="3150696"/>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789812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4EA4A-B498-A69D-0B08-ADF0711BC8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3C5869-A395-6468-2CE7-E325A7E970F6}"/>
              </a:ext>
            </a:extLst>
          </p:cNvPr>
          <p:cNvSpPr>
            <a:spLocks noGrp="1"/>
          </p:cNvSpPr>
          <p:nvPr>
            <p:ph type="title"/>
          </p:nvPr>
        </p:nvSpPr>
        <p:spPr/>
        <p:txBody>
          <a:bodyPr/>
          <a:lstStyle/>
          <a:p>
            <a:r>
              <a:rPr lang="en-IN" b="1">
                <a:solidFill>
                  <a:srgbClr val="002060"/>
                </a:solidFill>
              </a:rPr>
              <a:t>Benefits </a:t>
            </a:r>
            <a:r>
              <a:rPr lang="en-IN"/>
              <a:t>encompassed by Income Tax Audit</a:t>
            </a:r>
            <a:endParaRPr lang="en-IN" b="1">
              <a:solidFill>
                <a:srgbClr val="002060"/>
              </a:solidFill>
            </a:endParaRPr>
          </a:p>
        </p:txBody>
      </p:sp>
      <p:sp>
        <p:nvSpPr>
          <p:cNvPr id="3" name="Content Placeholder 2">
            <a:extLst>
              <a:ext uri="{FF2B5EF4-FFF2-40B4-BE49-F238E27FC236}">
                <a16:creationId xmlns:a16="http://schemas.microsoft.com/office/drawing/2014/main" id="{41FD741A-0543-C48B-902E-61473A4B3F6A}"/>
              </a:ext>
            </a:extLst>
          </p:cNvPr>
          <p:cNvSpPr>
            <a:spLocks noGrp="1"/>
          </p:cNvSpPr>
          <p:nvPr>
            <p:ph idx="1"/>
          </p:nvPr>
        </p:nvSpPr>
        <p:spPr/>
        <p:txBody>
          <a:bodyPr>
            <a:noAutofit/>
          </a:bodyPr>
          <a:lstStyle/>
          <a:p>
            <a:pPr marL="0" indent="0" algn="just">
              <a:buNone/>
            </a:pPr>
            <a:r>
              <a:rPr lang="en-US" sz="1600" b="1" u="sng">
                <a:solidFill>
                  <a:srgbClr val="002060"/>
                </a:solidFill>
              </a:rPr>
              <a:t>Diminished Litigation Risks:</a:t>
            </a:r>
            <a:r>
              <a:rPr lang="en-US" sz="1600"/>
              <a:t> </a:t>
            </a:r>
          </a:p>
          <a:p>
            <a:pPr marL="0" indent="0" algn="just">
              <a:buNone/>
            </a:pPr>
            <a:r>
              <a:rPr lang="en-US" sz="1600"/>
              <a:t>Accurate financial statements and timely audits curtail the likelihood of disputes and litigation with tax authorities, saving both time and resources.</a:t>
            </a:r>
          </a:p>
          <a:p>
            <a:pPr marL="0" indent="0" algn="just">
              <a:buNone/>
            </a:pPr>
            <a:r>
              <a:rPr lang="en-US" sz="1600" b="1" u="sng">
                <a:solidFill>
                  <a:srgbClr val="002060"/>
                </a:solidFill>
              </a:rPr>
              <a:t>Informed Financial Decision-Making:</a:t>
            </a:r>
            <a:r>
              <a:rPr lang="en-US" sz="1600"/>
              <a:t> </a:t>
            </a:r>
          </a:p>
          <a:p>
            <a:pPr marL="0" indent="0" algn="just">
              <a:buNone/>
            </a:pPr>
            <a:r>
              <a:rPr lang="en-US" sz="1600"/>
              <a:t>Reliable financial statements resulting from audits pave the way for improved financial decision-making within businesses.</a:t>
            </a:r>
          </a:p>
          <a:p>
            <a:pPr marL="0" indent="0" algn="just">
              <a:buNone/>
            </a:pPr>
            <a:r>
              <a:rPr lang="en-US" sz="1600" b="1" u="sng">
                <a:solidFill>
                  <a:srgbClr val="002060"/>
                </a:solidFill>
              </a:rPr>
              <a:t>Peace of Mind:</a:t>
            </a:r>
            <a:r>
              <a:rPr lang="en-US" sz="1600"/>
              <a:t> </a:t>
            </a:r>
          </a:p>
          <a:p>
            <a:pPr marL="0" indent="0" algn="just">
              <a:buNone/>
            </a:pPr>
            <a:r>
              <a:rPr lang="en-US" sz="1600"/>
              <a:t>Knowledge that financial affairs are in order and comply with tax laws offers peace of mind, allowing individuals and businesses to concentrate on growth and personal financial goals.</a:t>
            </a:r>
            <a:endParaRPr lang="en-IN" sz="1600"/>
          </a:p>
        </p:txBody>
      </p:sp>
      <p:sp>
        <p:nvSpPr>
          <p:cNvPr id="5" name="Slide Number Placeholder 4">
            <a:extLst>
              <a:ext uri="{FF2B5EF4-FFF2-40B4-BE49-F238E27FC236}">
                <a16:creationId xmlns:a16="http://schemas.microsoft.com/office/drawing/2014/main" id="{B23E8E3F-8D57-4C95-62AA-C3F12C11B55A}"/>
              </a:ext>
            </a:extLst>
          </p:cNvPr>
          <p:cNvSpPr>
            <a:spLocks noGrp="1"/>
          </p:cNvSpPr>
          <p:nvPr>
            <p:ph type="sldNum" sz="quarter" idx="12"/>
          </p:nvPr>
        </p:nvSpPr>
        <p:spPr/>
        <p:txBody>
          <a:bodyPr/>
          <a:lstStyle/>
          <a:p>
            <a:fld id="{51106E2C-066D-4005-8388-75895575757B}" type="slidenum">
              <a:rPr lang="en-IN" smtClean="0"/>
              <a:t>23</a:t>
            </a:fld>
            <a:endParaRPr lang="en-IN"/>
          </a:p>
        </p:txBody>
      </p:sp>
      <p:sp>
        <p:nvSpPr>
          <p:cNvPr id="4" name="Rectangle: Rounded Corners 3">
            <a:extLst>
              <a:ext uri="{FF2B5EF4-FFF2-40B4-BE49-F238E27FC236}">
                <a16:creationId xmlns:a16="http://schemas.microsoft.com/office/drawing/2014/main" id="{94139EBC-6E3D-3FBC-8A4E-E0968FB6E06E}"/>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99C6A26D-BD7A-4004-CA67-2686DB15D52F}"/>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5A53227E-C8C8-BE6C-4C01-F658892FEB8C}"/>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D39BF738-3621-66FD-96DA-D0CB1F0310CF}"/>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530508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84DA0-684C-52C9-37A0-A9C8C442A5E1}"/>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73607F6-C135-F026-B87D-E5657AA58817}"/>
              </a:ext>
            </a:extLst>
          </p:cNvPr>
          <p:cNvSpPr/>
          <p:nvPr/>
        </p:nvSpPr>
        <p:spPr>
          <a:xfrm rot="2500939">
            <a:off x="10744816" y="2853337"/>
            <a:ext cx="3162448" cy="3506664"/>
          </a:xfrm>
          <a:prstGeom prst="roundRect">
            <a:avLst/>
          </a:prstGeom>
          <a:solidFill>
            <a:srgbClr val="B8B8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a:extLst>
              <a:ext uri="{FF2B5EF4-FFF2-40B4-BE49-F238E27FC236}">
                <a16:creationId xmlns:a16="http://schemas.microsoft.com/office/drawing/2014/main" id="{CF00BA27-68E7-EDB8-C55F-1A756B858976}"/>
              </a:ext>
            </a:extLst>
          </p:cNvPr>
          <p:cNvSpPr>
            <a:spLocks noGrp="1"/>
          </p:cNvSpPr>
          <p:nvPr>
            <p:ph type="sldNum" sz="quarter" idx="12"/>
          </p:nvPr>
        </p:nvSpPr>
        <p:spPr/>
        <p:txBody>
          <a:bodyPr/>
          <a:lstStyle/>
          <a:p>
            <a:fld id="{51106E2C-066D-4005-8388-75895575757B}" type="slidenum">
              <a:rPr lang="en-IN" smtClean="0"/>
              <a:t>24</a:t>
            </a:fld>
            <a:endParaRPr lang="en-IN"/>
          </a:p>
        </p:txBody>
      </p:sp>
      <p:sp>
        <p:nvSpPr>
          <p:cNvPr id="8" name="Rectangle: Rounded Corners 7">
            <a:extLst>
              <a:ext uri="{FF2B5EF4-FFF2-40B4-BE49-F238E27FC236}">
                <a16:creationId xmlns:a16="http://schemas.microsoft.com/office/drawing/2014/main" id="{93FA9FCC-1C44-51BF-4ABE-A667B4E9FB29}"/>
              </a:ext>
            </a:extLst>
          </p:cNvPr>
          <p:cNvSpPr/>
          <p:nvPr/>
        </p:nvSpPr>
        <p:spPr>
          <a:xfrm rot="18759444">
            <a:off x="7059059" y="4341896"/>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14E4B901-8BCA-F15B-01CA-BE9081430357}"/>
              </a:ext>
            </a:extLst>
          </p:cNvPr>
          <p:cNvSpPr/>
          <p:nvPr/>
        </p:nvSpPr>
        <p:spPr>
          <a:xfrm rot="2500939">
            <a:off x="8685126" y="2320734"/>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7883336B-241B-6389-DCE4-A217DF20E82C}"/>
              </a:ext>
            </a:extLst>
          </p:cNvPr>
          <p:cNvSpPr/>
          <p:nvPr/>
        </p:nvSpPr>
        <p:spPr>
          <a:xfrm rot="2508179">
            <a:off x="9988829" y="6187607"/>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9A01FC2D-7C74-0ACE-2E2C-AFAEC72D39D6}"/>
              </a:ext>
            </a:extLst>
          </p:cNvPr>
          <p:cNvSpPr/>
          <p:nvPr/>
        </p:nvSpPr>
        <p:spPr>
          <a:xfrm rot="2646275">
            <a:off x="-875289" y="-68741"/>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Rounded Corners 11">
            <a:extLst>
              <a:ext uri="{FF2B5EF4-FFF2-40B4-BE49-F238E27FC236}">
                <a16:creationId xmlns:a16="http://schemas.microsoft.com/office/drawing/2014/main" id="{C227B960-19D7-C3BF-E732-17FBF16363DD}"/>
              </a:ext>
            </a:extLst>
          </p:cNvPr>
          <p:cNvSpPr/>
          <p:nvPr/>
        </p:nvSpPr>
        <p:spPr>
          <a:xfrm rot="2508179">
            <a:off x="1446763" y="-815706"/>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itle 1">
            <a:extLst>
              <a:ext uri="{FF2B5EF4-FFF2-40B4-BE49-F238E27FC236}">
                <a16:creationId xmlns:a16="http://schemas.microsoft.com/office/drawing/2014/main" id="{4B2410DC-AFBD-8FE3-244A-D82CB19B57A1}"/>
              </a:ext>
            </a:extLst>
          </p:cNvPr>
          <p:cNvSpPr txBox="1">
            <a:spLocks/>
          </p:cNvSpPr>
          <p:nvPr/>
        </p:nvSpPr>
        <p:spPr>
          <a:xfrm>
            <a:off x="771350" y="3014539"/>
            <a:ext cx="9144000" cy="2387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en-IN" sz="4000" b="1" dirty="0">
                <a:solidFill>
                  <a:srgbClr val="002060"/>
                </a:solidFill>
              </a:rPr>
              <a:t>Penalty </a:t>
            </a:r>
          </a:p>
          <a:p>
            <a:r>
              <a:rPr lang="en-IN" sz="4000" dirty="0"/>
              <a:t>Provisions</a:t>
            </a:r>
            <a:endParaRPr lang="en-IN" sz="4000" b="1" dirty="0">
              <a:solidFill>
                <a:srgbClr val="002060"/>
              </a:solidFill>
            </a:endParaRPr>
          </a:p>
        </p:txBody>
      </p:sp>
    </p:spTree>
    <p:extLst>
      <p:ext uri="{BB962C8B-B14F-4D97-AF65-F5344CB8AC3E}">
        <p14:creationId xmlns:p14="http://schemas.microsoft.com/office/powerpoint/2010/main" val="1593085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10799-D7EE-7DA1-6864-89938221B5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8AECEA-1545-EEB0-EF7A-7789367F1F02}"/>
              </a:ext>
            </a:extLst>
          </p:cNvPr>
          <p:cNvSpPr>
            <a:spLocks noGrp="1"/>
          </p:cNvSpPr>
          <p:nvPr>
            <p:ph type="title"/>
          </p:nvPr>
        </p:nvSpPr>
        <p:spPr/>
        <p:txBody>
          <a:bodyPr/>
          <a:lstStyle/>
          <a:p>
            <a:r>
              <a:rPr lang="en-IN" b="1" dirty="0">
                <a:solidFill>
                  <a:srgbClr val="002060"/>
                </a:solidFill>
              </a:rPr>
              <a:t>Penalty </a:t>
            </a:r>
            <a:r>
              <a:rPr lang="en-IN" dirty="0"/>
              <a:t>Provisions</a:t>
            </a:r>
            <a:endParaRPr lang="en-IN" b="1" dirty="0">
              <a:solidFill>
                <a:srgbClr val="002060"/>
              </a:solidFill>
            </a:endParaRPr>
          </a:p>
        </p:txBody>
      </p:sp>
      <p:sp>
        <p:nvSpPr>
          <p:cNvPr id="3" name="Content Placeholder 2">
            <a:extLst>
              <a:ext uri="{FF2B5EF4-FFF2-40B4-BE49-F238E27FC236}">
                <a16:creationId xmlns:a16="http://schemas.microsoft.com/office/drawing/2014/main" id="{5D9E698B-696C-E10B-EF4A-0F475224D9D4}"/>
              </a:ext>
            </a:extLst>
          </p:cNvPr>
          <p:cNvSpPr>
            <a:spLocks noGrp="1"/>
          </p:cNvSpPr>
          <p:nvPr>
            <p:ph idx="1"/>
          </p:nvPr>
        </p:nvSpPr>
        <p:spPr/>
        <p:txBody>
          <a:bodyPr>
            <a:noAutofit/>
          </a:bodyPr>
          <a:lstStyle/>
          <a:p>
            <a:pPr marL="0" indent="0" algn="just">
              <a:buNone/>
            </a:pPr>
            <a:r>
              <a:rPr lang="en-US" sz="1600"/>
              <a:t>Failing to file a tax audit report as required by tax authorities can result in a cascade of penalties and consequences, significantly impacting individuals and businesses. These repercussions, which vary across jurisdictions, underscore the critical importance of adhering to tax compliance regulations.</a:t>
            </a:r>
          </a:p>
          <a:p>
            <a:pPr marL="0" indent="0" algn="just">
              <a:buNone/>
            </a:pPr>
            <a:r>
              <a:rPr lang="en-US" sz="1600" b="1" u="sng">
                <a:solidFill>
                  <a:srgbClr val="002060"/>
                </a:solidFill>
              </a:rPr>
              <a:t>Monetary Penalties:</a:t>
            </a:r>
          </a:p>
          <a:p>
            <a:pPr marL="0" indent="0" algn="just">
              <a:buNone/>
            </a:pPr>
            <a:r>
              <a:rPr lang="en-US" sz="1600"/>
              <a:t>Among the most immediate consequences is the imposition of monetary penalties. Tax authorities often levy fines calculated as a percentage of the tax liability or income subject to audit. These penalties can be substantial, amplifying the financial burden of non-compliance.</a:t>
            </a:r>
          </a:p>
          <a:p>
            <a:pPr marL="0" indent="0" algn="just">
              <a:buNone/>
            </a:pPr>
            <a:r>
              <a:rPr lang="en-US" sz="1600" b="1" u="sng">
                <a:solidFill>
                  <a:srgbClr val="002060"/>
                </a:solidFill>
              </a:rPr>
              <a:t>Disallowance of Deductions:</a:t>
            </a:r>
            <a:r>
              <a:rPr lang="en-US" sz="1600"/>
              <a:t> </a:t>
            </a:r>
          </a:p>
          <a:p>
            <a:pPr marL="0" indent="0" algn="just">
              <a:buNone/>
            </a:pPr>
            <a:r>
              <a:rPr lang="en-US" sz="1600"/>
              <a:t>The failure to submit a tax audit report may lead tax authorities to disallow certain deductions or exemptions claimed on the tax return. This disallowance can result in a higher overall tax liability, as the taxpayer loses the benefits associated with these deductions.</a:t>
            </a:r>
          </a:p>
          <a:p>
            <a:pPr marL="0" indent="0" algn="just">
              <a:buNone/>
            </a:pPr>
            <a:r>
              <a:rPr lang="en-US" sz="1600" b="1" u="sng">
                <a:solidFill>
                  <a:srgbClr val="002060"/>
                </a:solidFill>
              </a:rPr>
              <a:t>Interest Charges:</a:t>
            </a:r>
            <a:r>
              <a:rPr lang="en-US" sz="1600"/>
              <a:t> </a:t>
            </a:r>
          </a:p>
          <a:p>
            <a:pPr marL="0" indent="0" algn="just">
              <a:buNone/>
            </a:pPr>
            <a:r>
              <a:rPr lang="en-US" sz="1600"/>
              <a:t>The accrual of interest charges on any unpaid tax liability arising from the absence of a tax audit report is another consequence. The interest rate and calculation method vary by jurisdiction, further adding to the financial repercussions of non-compliance.</a:t>
            </a:r>
          </a:p>
        </p:txBody>
      </p:sp>
      <p:sp>
        <p:nvSpPr>
          <p:cNvPr id="5" name="Slide Number Placeholder 4">
            <a:extLst>
              <a:ext uri="{FF2B5EF4-FFF2-40B4-BE49-F238E27FC236}">
                <a16:creationId xmlns:a16="http://schemas.microsoft.com/office/drawing/2014/main" id="{D76D3080-19C1-A566-7C78-A68DC2DEA25D}"/>
              </a:ext>
            </a:extLst>
          </p:cNvPr>
          <p:cNvSpPr>
            <a:spLocks noGrp="1"/>
          </p:cNvSpPr>
          <p:nvPr>
            <p:ph type="sldNum" sz="quarter" idx="12"/>
          </p:nvPr>
        </p:nvSpPr>
        <p:spPr/>
        <p:txBody>
          <a:bodyPr/>
          <a:lstStyle/>
          <a:p>
            <a:fld id="{51106E2C-066D-4005-8388-75895575757B}" type="slidenum">
              <a:rPr lang="en-IN" smtClean="0"/>
              <a:t>25</a:t>
            </a:fld>
            <a:endParaRPr lang="en-IN"/>
          </a:p>
        </p:txBody>
      </p:sp>
      <p:sp>
        <p:nvSpPr>
          <p:cNvPr id="4" name="Rectangle: Rounded Corners 3">
            <a:extLst>
              <a:ext uri="{FF2B5EF4-FFF2-40B4-BE49-F238E27FC236}">
                <a16:creationId xmlns:a16="http://schemas.microsoft.com/office/drawing/2014/main" id="{92758B2F-43D8-A2EE-356E-ED2A81841CFB}"/>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88FD507D-7547-AB37-3240-72292E00AD0B}"/>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8E819678-F7AE-C0F6-6741-705E27AB67C0}"/>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8552284D-B088-0AF2-31E1-E68E461EA877}"/>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18810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CFC97-A484-B0C6-C264-3DB176F240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B8F6B1-52F8-7ABC-921A-76326D46E7F6}"/>
              </a:ext>
            </a:extLst>
          </p:cNvPr>
          <p:cNvSpPr>
            <a:spLocks noGrp="1"/>
          </p:cNvSpPr>
          <p:nvPr>
            <p:ph type="title"/>
          </p:nvPr>
        </p:nvSpPr>
        <p:spPr/>
        <p:txBody>
          <a:bodyPr/>
          <a:lstStyle/>
          <a:p>
            <a:r>
              <a:rPr lang="en-IN" b="1" dirty="0">
                <a:solidFill>
                  <a:srgbClr val="002060"/>
                </a:solidFill>
              </a:rPr>
              <a:t>Penalty </a:t>
            </a:r>
            <a:r>
              <a:rPr lang="en-IN" dirty="0"/>
              <a:t>Provisions</a:t>
            </a:r>
            <a:endParaRPr lang="en-IN" b="1" dirty="0">
              <a:solidFill>
                <a:srgbClr val="002060"/>
              </a:solidFill>
            </a:endParaRPr>
          </a:p>
        </p:txBody>
      </p:sp>
      <p:sp>
        <p:nvSpPr>
          <p:cNvPr id="3" name="Content Placeholder 2">
            <a:extLst>
              <a:ext uri="{FF2B5EF4-FFF2-40B4-BE49-F238E27FC236}">
                <a16:creationId xmlns:a16="http://schemas.microsoft.com/office/drawing/2014/main" id="{2101F65A-9A9A-2E59-45AD-C53EC6BD8591}"/>
              </a:ext>
            </a:extLst>
          </p:cNvPr>
          <p:cNvSpPr>
            <a:spLocks noGrp="1"/>
          </p:cNvSpPr>
          <p:nvPr>
            <p:ph idx="1"/>
          </p:nvPr>
        </p:nvSpPr>
        <p:spPr/>
        <p:txBody>
          <a:bodyPr>
            <a:noAutofit/>
          </a:bodyPr>
          <a:lstStyle/>
          <a:p>
            <a:pPr marL="0" indent="0" algn="just">
              <a:buNone/>
            </a:pPr>
            <a:r>
              <a:rPr lang="en-US" sz="1600" b="1" u="sng">
                <a:solidFill>
                  <a:srgbClr val="002060"/>
                </a:solidFill>
              </a:rPr>
              <a:t>Legal Action:</a:t>
            </a:r>
          </a:p>
          <a:p>
            <a:pPr marL="0" indent="0" algn="just">
              <a:buNone/>
            </a:pPr>
            <a:r>
              <a:rPr lang="en-US" sz="1600"/>
              <a:t>In the event of repeated non-compliance, tax authorities may initiate legal action. This could involve additional fines, penalties, and, in some circumstances, criminal charges. Legal consequences underscore the gravity of failing to meet tax obligations.</a:t>
            </a:r>
          </a:p>
          <a:p>
            <a:pPr marL="0" indent="0" algn="just">
              <a:buNone/>
            </a:pPr>
            <a:r>
              <a:rPr lang="en-US" sz="1600" b="1" u="sng">
                <a:solidFill>
                  <a:srgbClr val="002060"/>
                </a:solidFill>
              </a:rPr>
              <a:t>Loss of Tax Benefits:</a:t>
            </a:r>
            <a:r>
              <a:rPr lang="en-US" sz="1600"/>
              <a:t> </a:t>
            </a:r>
          </a:p>
          <a:p>
            <a:pPr marL="0" indent="0" algn="just">
              <a:buNone/>
            </a:pPr>
            <a:r>
              <a:rPr lang="en-US" sz="1600"/>
              <a:t>Non-filing of a tax audit report may lead to a loss of entitlement to various tax benefits or incentives. Businesses and individuals may forfeit opportunities to reduce their tax burden or access specific tax advantages available under the law.</a:t>
            </a:r>
          </a:p>
          <a:p>
            <a:pPr marL="0" indent="0" algn="just">
              <a:buNone/>
            </a:pPr>
            <a:r>
              <a:rPr lang="en-US" sz="1600" b="1" u="sng">
                <a:solidFill>
                  <a:srgbClr val="002060"/>
                </a:solidFill>
              </a:rPr>
              <a:t>Impact on Credit Rating:</a:t>
            </a:r>
            <a:r>
              <a:rPr lang="en-US" sz="1600"/>
              <a:t> </a:t>
            </a:r>
          </a:p>
          <a:p>
            <a:pPr marL="0" indent="0" algn="just">
              <a:buNone/>
            </a:pPr>
            <a:r>
              <a:rPr lang="en-US" sz="1600"/>
              <a:t>In certain jurisdictions, tax authorities can report tax debts to credit agencies. Consequently, non-compliance may have a detrimental impact on the taxpayer's credit rating, affecting their ability to secure loans or other financial arrangements.</a:t>
            </a:r>
          </a:p>
          <a:p>
            <a:pPr marL="0" indent="0" algn="just">
              <a:buNone/>
            </a:pPr>
            <a:r>
              <a:rPr lang="en-US" sz="1600" b="1" u="sng">
                <a:solidFill>
                  <a:srgbClr val="002060"/>
                </a:solidFill>
              </a:rPr>
              <a:t>Injunctions and Seizures:</a:t>
            </a:r>
            <a:r>
              <a:rPr lang="en-US" sz="1600"/>
              <a:t> </a:t>
            </a:r>
          </a:p>
          <a:p>
            <a:pPr marL="0" indent="0" algn="just">
              <a:buNone/>
            </a:pPr>
            <a:r>
              <a:rPr lang="en-US" sz="1600"/>
              <a:t>In extreme cases, tax authorities may pursue legal measures such as obtaining court orders to place liens on assets, garnish wages, or seize property. These measures aim to satisfy unpaid tax debts, highlighting the seriousness with which tax authorities treat non-compliance.</a:t>
            </a:r>
          </a:p>
        </p:txBody>
      </p:sp>
      <p:sp>
        <p:nvSpPr>
          <p:cNvPr id="5" name="Slide Number Placeholder 4">
            <a:extLst>
              <a:ext uri="{FF2B5EF4-FFF2-40B4-BE49-F238E27FC236}">
                <a16:creationId xmlns:a16="http://schemas.microsoft.com/office/drawing/2014/main" id="{C37522DC-F054-1F17-4067-EDE53176B01D}"/>
              </a:ext>
            </a:extLst>
          </p:cNvPr>
          <p:cNvSpPr>
            <a:spLocks noGrp="1"/>
          </p:cNvSpPr>
          <p:nvPr>
            <p:ph type="sldNum" sz="quarter" idx="12"/>
          </p:nvPr>
        </p:nvSpPr>
        <p:spPr/>
        <p:txBody>
          <a:bodyPr/>
          <a:lstStyle/>
          <a:p>
            <a:fld id="{51106E2C-066D-4005-8388-75895575757B}" type="slidenum">
              <a:rPr lang="en-IN" smtClean="0"/>
              <a:t>26</a:t>
            </a:fld>
            <a:endParaRPr lang="en-IN"/>
          </a:p>
        </p:txBody>
      </p:sp>
      <p:sp>
        <p:nvSpPr>
          <p:cNvPr id="4" name="Rectangle: Rounded Corners 3">
            <a:extLst>
              <a:ext uri="{FF2B5EF4-FFF2-40B4-BE49-F238E27FC236}">
                <a16:creationId xmlns:a16="http://schemas.microsoft.com/office/drawing/2014/main" id="{3D3B1AFE-5414-2DD0-AF38-780E1910B65A}"/>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D7D31FCC-D4C9-DD47-05F5-0320FD3EB8F7}"/>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01D1B5C8-E4E0-1DAD-04C7-245F2B06AC54}"/>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12E157AF-A9C8-CD50-D2D4-091D7D87D69F}"/>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46187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62751-F093-7EA9-259C-B8C2A31E4D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F7128-28CC-A7C1-BB91-1B8F14BAB830}"/>
              </a:ext>
            </a:extLst>
          </p:cNvPr>
          <p:cNvSpPr>
            <a:spLocks noGrp="1"/>
          </p:cNvSpPr>
          <p:nvPr>
            <p:ph type="title"/>
          </p:nvPr>
        </p:nvSpPr>
        <p:spPr/>
        <p:txBody>
          <a:bodyPr/>
          <a:lstStyle/>
          <a:p>
            <a:r>
              <a:rPr lang="en-IN" b="1" dirty="0">
                <a:solidFill>
                  <a:srgbClr val="002060"/>
                </a:solidFill>
              </a:rPr>
              <a:t>Penalty </a:t>
            </a:r>
            <a:r>
              <a:rPr lang="en-IN" dirty="0"/>
              <a:t>Provisions</a:t>
            </a:r>
            <a:endParaRPr lang="en-IN" b="1" dirty="0">
              <a:solidFill>
                <a:srgbClr val="002060"/>
              </a:solidFill>
            </a:endParaRPr>
          </a:p>
        </p:txBody>
      </p:sp>
      <p:sp>
        <p:nvSpPr>
          <p:cNvPr id="3" name="Content Placeholder 2">
            <a:extLst>
              <a:ext uri="{FF2B5EF4-FFF2-40B4-BE49-F238E27FC236}">
                <a16:creationId xmlns:a16="http://schemas.microsoft.com/office/drawing/2014/main" id="{C5AC90DB-4224-7E4A-B4C1-1724B6C08092}"/>
              </a:ext>
            </a:extLst>
          </p:cNvPr>
          <p:cNvSpPr>
            <a:spLocks noGrp="1"/>
          </p:cNvSpPr>
          <p:nvPr>
            <p:ph idx="1"/>
          </p:nvPr>
        </p:nvSpPr>
        <p:spPr/>
        <p:txBody>
          <a:bodyPr>
            <a:noAutofit/>
          </a:bodyPr>
          <a:lstStyle/>
          <a:p>
            <a:pPr marL="0" indent="0" algn="just">
              <a:buNone/>
            </a:pPr>
            <a:r>
              <a:rPr lang="en-US" sz="1600"/>
              <a:t>If any taxpayer is required to get the tax audit done but fails to do so, the least of the following may be levied as a penalty:</a:t>
            </a:r>
          </a:p>
          <a:p>
            <a:pPr algn="just"/>
            <a:r>
              <a:rPr lang="en-US" sz="1600" b="1"/>
              <a:t>0.5% </a:t>
            </a:r>
            <a:r>
              <a:rPr lang="en-US" sz="1600"/>
              <a:t>of the total sales, turnover or gross receipts</a:t>
            </a:r>
          </a:p>
          <a:p>
            <a:pPr algn="just"/>
            <a:r>
              <a:rPr lang="en-US" sz="1600" b="1"/>
              <a:t>Rs. 1,50,000</a:t>
            </a:r>
          </a:p>
          <a:p>
            <a:pPr marL="0" indent="0" algn="just">
              <a:buNone/>
            </a:pPr>
            <a:r>
              <a:rPr lang="en-US" sz="1600"/>
              <a:t>However, if there is a reasonable cause of such failure, no penalty shall be levied under section 271B.</a:t>
            </a:r>
          </a:p>
          <a:p>
            <a:pPr marL="0" indent="0" algn="just">
              <a:buNone/>
            </a:pPr>
            <a:endParaRPr lang="en-US" sz="1600"/>
          </a:p>
          <a:p>
            <a:pPr marL="0" indent="0" algn="just">
              <a:buNone/>
            </a:pPr>
            <a:r>
              <a:rPr lang="en-US" sz="1600"/>
              <a:t>So far, the </a:t>
            </a:r>
            <a:r>
              <a:rPr lang="en-US" sz="1600" b="1"/>
              <a:t>reasonable causes </a:t>
            </a:r>
            <a:r>
              <a:rPr lang="en-US" sz="1600"/>
              <a:t>that are accepted by Tribunals/Courts for delay in filing tax audit report are: </a:t>
            </a:r>
          </a:p>
          <a:p>
            <a:pPr algn="just"/>
            <a:r>
              <a:rPr lang="en-US" sz="1600"/>
              <a:t>Natural Calamities</a:t>
            </a:r>
          </a:p>
          <a:p>
            <a:pPr algn="just"/>
            <a:r>
              <a:rPr lang="en-US" sz="1600"/>
              <a:t>Resignation of the Tax Auditor and Consequent Delay</a:t>
            </a:r>
          </a:p>
          <a:p>
            <a:pPr algn="just"/>
            <a:r>
              <a:rPr lang="en-US" sz="1600"/>
              <a:t>Resignation of Accountant/key employees.</a:t>
            </a:r>
          </a:p>
          <a:p>
            <a:pPr algn="just"/>
            <a:r>
              <a:rPr lang="en-US" sz="1600" err="1"/>
              <a:t>Labour</a:t>
            </a:r>
            <a:r>
              <a:rPr lang="en-US" sz="1600"/>
              <a:t> problems such as strikes, lock-outs for an extended period</a:t>
            </a:r>
          </a:p>
          <a:p>
            <a:pPr algn="just"/>
            <a:r>
              <a:rPr lang="en-US" sz="1600"/>
              <a:t>Loss of Accounts because of situations beyond the control of the Assesses</a:t>
            </a:r>
          </a:p>
          <a:p>
            <a:pPr algn="just"/>
            <a:r>
              <a:rPr lang="en-US" sz="1600"/>
              <a:t>Physical inability or death of the partner in charge of the accounts</a:t>
            </a:r>
          </a:p>
        </p:txBody>
      </p:sp>
      <p:sp>
        <p:nvSpPr>
          <p:cNvPr id="5" name="Slide Number Placeholder 4">
            <a:extLst>
              <a:ext uri="{FF2B5EF4-FFF2-40B4-BE49-F238E27FC236}">
                <a16:creationId xmlns:a16="http://schemas.microsoft.com/office/drawing/2014/main" id="{CA576E6A-89B7-FCA9-4F91-5AF36B5F3A42}"/>
              </a:ext>
            </a:extLst>
          </p:cNvPr>
          <p:cNvSpPr>
            <a:spLocks noGrp="1"/>
          </p:cNvSpPr>
          <p:nvPr>
            <p:ph type="sldNum" sz="quarter" idx="12"/>
          </p:nvPr>
        </p:nvSpPr>
        <p:spPr/>
        <p:txBody>
          <a:bodyPr/>
          <a:lstStyle/>
          <a:p>
            <a:fld id="{51106E2C-066D-4005-8388-75895575757B}" type="slidenum">
              <a:rPr lang="en-IN" smtClean="0"/>
              <a:t>27</a:t>
            </a:fld>
            <a:endParaRPr lang="en-IN"/>
          </a:p>
        </p:txBody>
      </p:sp>
      <p:sp>
        <p:nvSpPr>
          <p:cNvPr id="4" name="Rectangle: Rounded Corners 3">
            <a:extLst>
              <a:ext uri="{FF2B5EF4-FFF2-40B4-BE49-F238E27FC236}">
                <a16:creationId xmlns:a16="http://schemas.microsoft.com/office/drawing/2014/main" id="{51A0DC51-AB51-0433-75EE-DD562B9835A7}"/>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7E24E083-9477-30B4-A6B3-D7F11105B26A}"/>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0F734EAD-476E-F077-B52F-EB6C8F21ED7F}"/>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8FD58547-8150-F7B8-8CA6-FF9791FCD194}"/>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237921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89EC7-861C-1370-5813-051B628B38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1CD4CB-694A-332C-906C-A9026F946D05}"/>
              </a:ext>
            </a:extLst>
          </p:cNvPr>
          <p:cNvSpPr>
            <a:spLocks noGrp="1"/>
          </p:cNvSpPr>
          <p:nvPr>
            <p:ph type="title"/>
          </p:nvPr>
        </p:nvSpPr>
        <p:spPr/>
        <p:txBody>
          <a:bodyPr/>
          <a:lstStyle/>
          <a:p>
            <a:r>
              <a:rPr lang="en-IN" b="1" dirty="0">
                <a:solidFill>
                  <a:srgbClr val="002060"/>
                </a:solidFill>
              </a:rPr>
              <a:t>Penalty </a:t>
            </a:r>
            <a:r>
              <a:rPr lang="en-IN" dirty="0"/>
              <a:t>Provisions</a:t>
            </a:r>
            <a:endParaRPr lang="en-IN" b="1" dirty="0">
              <a:solidFill>
                <a:srgbClr val="002060"/>
              </a:solidFill>
            </a:endParaRPr>
          </a:p>
        </p:txBody>
      </p:sp>
      <p:sp>
        <p:nvSpPr>
          <p:cNvPr id="3" name="Content Placeholder 2">
            <a:extLst>
              <a:ext uri="{FF2B5EF4-FFF2-40B4-BE49-F238E27FC236}">
                <a16:creationId xmlns:a16="http://schemas.microsoft.com/office/drawing/2014/main" id="{C69B75B1-EE7D-517C-2892-2E2F2134188C}"/>
              </a:ext>
            </a:extLst>
          </p:cNvPr>
          <p:cNvSpPr>
            <a:spLocks noGrp="1"/>
          </p:cNvSpPr>
          <p:nvPr>
            <p:ph idx="1"/>
          </p:nvPr>
        </p:nvSpPr>
        <p:spPr/>
        <p:txBody>
          <a:bodyPr>
            <a:noAutofit/>
          </a:bodyPr>
          <a:lstStyle/>
          <a:p>
            <a:pPr marL="0" indent="0" algn="just">
              <a:buNone/>
            </a:pPr>
            <a:r>
              <a:rPr lang="en-US" sz="1600" b="1" u="sng" dirty="0">
                <a:solidFill>
                  <a:srgbClr val="002060"/>
                </a:solidFill>
              </a:rPr>
              <a:t>Penalty under section 271J</a:t>
            </a:r>
          </a:p>
          <a:p>
            <a:pPr marL="0" indent="0" algn="just">
              <a:buNone/>
            </a:pPr>
            <a:r>
              <a:rPr lang="en-US" sz="1600" dirty="0"/>
              <a:t>The penalty provisions of section 271J are applicable in case any of the below professionals provide incorrect information in any report / certificate – </a:t>
            </a:r>
          </a:p>
          <a:p>
            <a:pPr marL="342900" indent="-342900" algn="just">
              <a:buAutoNum type="arabicPeriod"/>
            </a:pPr>
            <a:r>
              <a:rPr lang="en-US" sz="1600" dirty="0"/>
              <a:t>An accountant (a chartered accountant in practice); </a:t>
            </a:r>
          </a:p>
          <a:p>
            <a:pPr marL="342900" indent="-342900" algn="just">
              <a:buAutoNum type="arabicPeriod"/>
            </a:pPr>
            <a:r>
              <a:rPr lang="en-US" sz="1600" dirty="0"/>
              <a:t>Merchant Banker (merchant banker registered with the Securities and Exchange Board of India); </a:t>
            </a:r>
          </a:p>
          <a:p>
            <a:pPr marL="342900" indent="-342900" algn="just">
              <a:buAutoNum type="arabicPeriod"/>
            </a:pPr>
            <a:r>
              <a:rPr lang="en-US" sz="1600" dirty="0"/>
              <a:t>Registered Valuer (the person registered as a valuer under section 34AB of the Wealth Tax Act 1957). </a:t>
            </a:r>
          </a:p>
          <a:p>
            <a:pPr marL="0" indent="0" algn="just">
              <a:buNone/>
            </a:pPr>
            <a:endParaRPr lang="en-US" sz="1600" dirty="0"/>
          </a:p>
          <a:p>
            <a:pPr marL="0" indent="0" algn="just">
              <a:buNone/>
            </a:pPr>
            <a:r>
              <a:rPr lang="en-US" sz="1600" dirty="0"/>
              <a:t>Under Income Tax, the assessee needs to provide various reports or certificate which are to be authorized by the professionals like accountant/merchant banker/registered valuer. In case any of the above mentioned professionals provides incorrect information (whether with </a:t>
            </a:r>
            <a:r>
              <a:rPr lang="en-US" sz="1600" dirty="0" err="1"/>
              <a:t>malafide</a:t>
            </a:r>
            <a:r>
              <a:rPr lang="en-US" sz="1600" dirty="0"/>
              <a:t> intention or not) in any of the report or certificate, the defaulter would be liable to pay the penalty under section 271J of the Income Tax Act.</a:t>
            </a:r>
          </a:p>
        </p:txBody>
      </p:sp>
      <p:sp>
        <p:nvSpPr>
          <p:cNvPr id="5" name="Slide Number Placeholder 4">
            <a:extLst>
              <a:ext uri="{FF2B5EF4-FFF2-40B4-BE49-F238E27FC236}">
                <a16:creationId xmlns:a16="http://schemas.microsoft.com/office/drawing/2014/main" id="{DAF466FC-62EF-22EC-94BE-D3055DB98AAB}"/>
              </a:ext>
            </a:extLst>
          </p:cNvPr>
          <p:cNvSpPr>
            <a:spLocks noGrp="1"/>
          </p:cNvSpPr>
          <p:nvPr>
            <p:ph type="sldNum" sz="quarter" idx="12"/>
          </p:nvPr>
        </p:nvSpPr>
        <p:spPr/>
        <p:txBody>
          <a:bodyPr/>
          <a:lstStyle/>
          <a:p>
            <a:fld id="{51106E2C-066D-4005-8388-75895575757B}" type="slidenum">
              <a:rPr lang="en-IN" smtClean="0"/>
              <a:t>28</a:t>
            </a:fld>
            <a:endParaRPr lang="en-IN"/>
          </a:p>
        </p:txBody>
      </p:sp>
      <p:sp>
        <p:nvSpPr>
          <p:cNvPr id="4" name="Rectangle: Rounded Corners 3">
            <a:extLst>
              <a:ext uri="{FF2B5EF4-FFF2-40B4-BE49-F238E27FC236}">
                <a16:creationId xmlns:a16="http://schemas.microsoft.com/office/drawing/2014/main" id="{EB68A12E-F645-5780-0A8C-4B52B44CDA82}"/>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53279AE8-B83C-380A-FF18-FCDFAF59CC2F}"/>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4834E5DE-6E34-FBF5-24A9-3AFA3A61C9AF}"/>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57E81DD3-A996-7820-C79A-915E2CDDB58E}"/>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14646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13ABF-84BE-ADC9-F3C3-1F27B93CBE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1A667D-DEFC-B84B-683D-4F6F94AC1224}"/>
              </a:ext>
            </a:extLst>
          </p:cNvPr>
          <p:cNvSpPr>
            <a:spLocks noGrp="1"/>
          </p:cNvSpPr>
          <p:nvPr>
            <p:ph type="title"/>
          </p:nvPr>
        </p:nvSpPr>
        <p:spPr/>
        <p:txBody>
          <a:bodyPr/>
          <a:lstStyle/>
          <a:p>
            <a:r>
              <a:rPr lang="en-IN" b="1" dirty="0">
                <a:solidFill>
                  <a:srgbClr val="002060"/>
                </a:solidFill>
              </a:rPr>
              <a:t>Penalty </a:t>
            </a:r>
            <a:r>
              <a:rPr lang="en-IN" dirty="0"/>
              <a:t>Provisions</a:t>
            </a:r>
            <a:endParaRPr lang="en-IN" b="1" dirty="0">
              <a:solidFill>
                <a:srgbClr val="002060"/>
              </a:solidFill>
            </a:endParaRPr>
          </a:p>
        </p:txBody>
      </p:sp>
      <p:sp>
        <p:nvSpPr>
          <p:cNvPr id="3" name="Content Placeholder 2">
            <a:extLst>
              <a:ext uri="{FF2B5EF4-FFF2-40B4-BE49-F238E27FC236}">
                <a16:creationId xmlns:a16="http://schemas.microsoft.com/office/drawing/2014/main" id="{871E3091-5026-B4C7-9D77-3C9D1FAB9B6B}"/>
              </a:ext>
            </a:extLst>
          </p:cNvPr>
          <p:cNvSpPr>
            <a:spLocks noGrp="1"/>
          </p:cNvSpPr>
          <p:nvPr>
            <p:ph idx="1"/>
          </p:nvPr>
        </p:nvSpPr>
        <p:spPr/>
        <p:txBody>
          <a:bodyPr>
            <a:noAutofit/>
          </a:bodyPr>
          <a:lstStyle/>
          <a:p>
            <a:pPr marL="0" indent="0" algn="just">
              <a:buNone/>
            </a:pPr>
            <a:r>
              <a:rPr lang="en-US" sz="1600" b="1" u="sng">
                <a:solidFill>
                  <a:srgbClr val="002060"/>
                </a:solidFill>
              </a:rPr>
              <a:t>Penalty under Section 270A</a:t>
            </a:r>
          </a:p>
          <a:p>
            <a:pPr marL="0" indent="0" algn="just">
              <a:buNone/>
            </a:pPr>
            <a:r>
              <a:rPr lang="en-US" sz="1600"/>
              <a:t>Section 270A of the Income Tax Act presents for the Assessing Officer (AO) to charge consequences on people who have underreported or misreported their profits in their Income Tax Returns (ITR).</a:t>
            </a:r>
          </a:p>
          <a:p>
            <a:pPr marL="0" indent="0" algn="just">
              <a:buNone/>
            </a:pPr>
            <a:r>
              <a:rPr lang="en-US" sz="1600"/>
              <a:t>As per the Income Tax Act, the term misreporting of income would include the circumstances given below -</a:t>
            </a:r>
          </a:p>
          <a:p>
            <a:pPr algn="just"/>
            <a:r>
              <a:rPr lang="en-US" sz="1600"/>
              <a:t>Misrepresentation or suppression of information</a:t>
            </a:r>
          </a:p>
          <a:p>
            <a:pPr algn="just"/>
            <a:r>
              <a:rPr lang="en-US" sz="1600"/>
              <a:t>Failure to record investments in the books</a:t>
            </a:r>
          </a:p>
          <a:p>
            <a:pPr algn="just"/>
            <a:r>
              <a:rPr lang="en-US" sz="1600"/>
              <a:t>Claim of expenditure without any evidence</a:t>
            </a:r>
          </a:p>
          <a:p>
            <a:pPr algn="just"/>
            <a:r>
              <a:rPr lang="en-US" sz="1600"/>
              <a:t>Recording of false entries in the books</a:t>
            </a:r>
          </a:p>
          <a:p>
            <a:pPr algn="just"/>
            <a:r>
              <a:rPr lang="en-US" sz="1600"/>
              <a:t>Failure to record receipt in books</a:t>
            </a:r>
          </a:p>
          <a:p>
            <a:pPr algn="just"/>
            <a:r>
              <a:rPr lang="en-US" sz="1600"/>
              <a:t>Failure to report any international transaction or deemed to be an international transaction.</a:t>
            </a:r>
          </a:p>
          <a:p>
            <a:pPr marL="0" indent="0" algn="just">
              <a:buNone/>
            </a:pPr>
            <a:r>
              <a:rPr lang="en-US" sz="1600"/>
              <a:t>If income is under-reported due to misreporting of income, then penalty shall be levied at 200% of tax payable on such under-reported income. However, if income is under-reported due to any other circumstances, then the penalty shall be 50% of the tax payable on under-reported income.</a:t>
            </a:r>
          </a:p>
          <a:p>
            <a:pPr marL="0" indent="0" algn="just">
              <a:buNone/>
            </a:pPr>
            <a:r>
              <a:rPr lang="en-US" sz="1600" b="1"/>
              <a:t>Note: </a:t>
            </a:r>
            <a:r>
              <a:rPr lang="en-US" sz="1600"/>
              <a:t>The penalty under section 270A is in addition to the tax due on underreported or misreported income.</a:t>
            </a:r>
          </a:p>
        </p:txBody>
      </p:sp>
      <p:sp>
        <p:nvSpPr>
          <p:cNvPr id="5" name="Slide Number Placeholder 4">
            <a:extLst>
              <a:ext uri="{FF2B5EF4-FFF2-40B4-BE49-F238E27FC236}">
                <a16:creationId xmlns:a16="http://schemas.microsoft.com/office/drawing/2014/main" id="{9C41F2AA-1957-7720-B4FD-DB086FA1894E}"/>
              </a:ext>
            </a:extLst>
          </p:cNvPr>
          <p:cNvSpPr>
            <a:spLocks noGrp="1"/>
          </p:cNvSpPr>
          <p:nvPr>
            <p:ph type="sldNum" sz="quarter" idx="12"/>
          </p:nvPr>
        </p:nvSpPr>
        <p:spPr/>
        <p:txBody>
          <a:bodyPr/>
          <a:lstStyle/>
          <a:p>
            <a:fld id="{51106E2C-066D-4005-8388-75895575757B}" type="slidenum">
              <a:rPr lang="en-IN" smtClean="0"/>
              <a:t>29</a:t>
            </a:fld>
            <a:endParaRPr lang="en-IN"/>
          </a:p>
        </p:txBody>
      </p:sp>
      <p:sp>
        <p:nvSpPr>
          <p:cNvPr id="4" name="Rectangle: Rounded Corners 3">
            <a:extLst>
              <a:ext uri="{FF2B5EF4-FFF2-40B4-BE49-F238E27FC236}">
                <a16:creationId xmlns:a16="http://schemas.microsoft.com/office/drawing/2014/main" id="{87B7402D-FE47-9CD0-3289-CC498010E419}"/>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BDD5C102-3AC7-5178-1A42-23C3F133D80D}"/>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FC2FC7C2-0A76-F141-8F2E-9ED524CCC47F}"/>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B3C079C2-50E2-9D52-3DC8-F759C03F0F96}"/>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53914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AAAA2-BF13-2CF1-EDAF-EDACC6260711}"/>
              </a:ext>
            </a:extLst>
          </p:cNvPr>
          <p:cNvSpPr>
            <a:spLocks noGrp="1"/>
          </p:cNvSpPr>
          <p:nvPr>
            <p:ph type="title"/>
          </p:nvPr>
        </p:nvSpPr>
        <p:spPr/>
        <p:txBody>
          <a:bodyPr/>
          <a:lstStyle/>
          <a:p>
            <a:r>
              <a:rPr lang="en-IN"/>
              <a:t>Introduction to </a:t>
            </a:r>
            <a:r>
              <a:rPr lang="en-IN" b="1">
                <a:solidFill>
                  <a:srgbClr val="002060"/>
                </a:solidFill>
              </a:rPr>
              <a:t>Income</a:t>
            </a:r>
            <a:r>
              <a:rPr lang="en-IN"/>
              <a:t> </a:t>
            </a:r>
            <a:r>
              <a:rPr lang="en-IN" b="1">
                <a:solidFill>
                  <a:srgbClr val="002060"/>
                </a:solidFill>
              </a:rPr>
              <a:t>Tax Audits</a:t>
            </a:r>
          </a:p>
        </p:txBody>
      </p:sp>
      <p:sp>
        <p:nvSpPr>
          <p:cNvPr id="3" name="Content Placeholder 2">
            <a:extLst>
              <a:ext uri="{FF2B5EF4-FFF2-40B4-BE49-F238E27FC236}">
                <a16:creationId xmlns:a16="http://schemas.microsoft.com/office/drawing/2014/main" id="{95B07883-AE2A-E9A8-31E1-EDC479EF0450}"/>
              </a:ext>
            </a:extLst>
          </p:cNvPr>
          <p:cNvSpPr>
            <a:spLocks noGrp="1"/>
          </p:cNvSpPr>
          <p:nvPr>
            <p:ph idx="1"/>
          </p:nvPr>
        </p:nvSpPr>
        <p:spPr/>
        <p:txBody>
          <a:bodyPr>
            <a:normAutofit/>
          </a:bodyPr>
          <a:lstStyle/>
          <a:p>
            <a:pPr marL="0" indent="0" algn="just">
              <a:buNone/>
            </a:pPr>
            <a:r>
              <a:rPr lang="en-US" sz="1600" b="1" u="sng">
                <a:solidFill>
                  <a:srgbClr val="002060"/>
                </a:solidFill>
              </a:rPr>
              <a:t>Overview</a:t>
            </a:r>
          </a:p>
          <a:p>
            <a:pPr marL="0" indent="0" algn="just">
              <a:buNone/>
            </a:pPr>
            <a:r>
              <a:rPr lang="en-US" sz="1600"/>
              <a:t>‘Tax Audit’ is a statutory examination of a taxpayer’s financial records and accounts to ensure compliance with the provisions of the Income-tax Act, 1961. Sec. 44AB of the Act specifies which taxpayers must have their accounts audited by a chartered accountant. According to Rule 6G of the Income-tax Rules, 1962, the Tax Audit Report should be furnished in Form 3CA/CB along with a statement of particulars in Form 3CD. The tax auditor is required to provide an opinion on whether the prescribed particulars in Form 3CD, as furnished by the taxpayer are ‘true and correct’ subject to observations and qualifications, if any, in Form 3CA/CB. The Central Board of Direct Taxes updates Form 3CD from time to time to reflect amendments in the Act. This presentation broadly examines the recent amendments in tax audit clauses and their impact on taxpayers and tax auditors. It briefly discusses key clauses of the tax audit report and highlights recent judicial precedents that may impact the tax audit.</a:t>
            </a:r>
          </a:p>
          <a:p>
            <a:pPr marL="0" indent="0" algn="just">
              <a:buNone/>
            </a:pPr>
            <a:r>
              <a:rPr lang="en-US" sz="1600" b="1" u="sng">
                <a:solidFill>
                  <a:srgbClr val="002060"/>
                </a:solidFill>
              </a:rPr>
              <a:t>Legal Framework</a:t>
            </a:r>
          </a:p>
          <a:p>
            <a:pPr algn="just"/>
            <a:r>
              <a:rPr lang="en-IN" sz="1600" b="1"/>
              <a:t>Income Tax Act, Section 44AB:</a:t>
            </a:r>
            <a:r>
              <a:rPr lang="en-IN" sz="1600"/>
              <a:t> This section mandates tax audits based on specific turnover or gross receipt limits. Businesses with a turnover exceeding ₹1 crore (₹10 crore in digital transactions) and professionals with gross receipts over ₹50 lakh must undergo a tax audit.</a:t>
            </a:r>
          </a:p>
          <a:p>
            <a:pPr algn="just"/>
            <a:r>
              <a:rPr lang="en-US" sz="1600" b="1"/>
              <a:t>Other Sections:</a:t>
            </a:r>
            <a:r>
              <a:rPr lang="en-US" sz="1600"/>
              <a:t> These include sections 44AD, 44AE, 44ADA, etc., which offer presumptive taxation schemes and prescribe different audit requirements.</a:t>
            </a:r>
          </a:p>
        </p:txBody>
      </p:sp>
      <p:sp>
        <p:nvSpPr>
          <p:cNvPr id="5" name="Slide Number Placeholder 4">
            <a:extLst>
              <a:ext uri="{FF2B5EF4-FFF2-40B4-BE49-F238E27FC236}">
                <a16:creationId xmlns:a16="http://schemas.microsoft.com/office/drawing/2014/main" id="{F788563B-4E9C-24A5-CAE2-D342BB726B08}"/>
              </a:ext>
            </a:extLst>
          </p:cNvPr>
          <p:cNvSpPr>
            <a:spLocks noGrp="1"/>
          </p:cNvSpPr>
          <p:nvPr>
            <p:ph type="sldNum" sz="quarter" idx="12"/>
          </p:nvPr>
        </p:nvSpPr>
        <p:spPr/>
        <p:txBody>
          <a:bodyPr/>
          <a:lstStyle/>
          <a:p>
            <a:fld id="{51106E2C-066D-4005-8388-75895575757B}" type="slidenum">
              <a:rPr lang="en-IN" smtClean="0"/>
              <a:t>3</a:t>
            </a:fld>
            <a:endParaRPr lang="en-IN"/>
          </a:p>
        </p:txBody>
      </p:sp>
      <p:sp>
        <p:nvSpPr>
          <p:cNvPr id="4" name="Rectangle: Rounded Corners 3">
            <a:extLst>
              <a:ext uri="{FF2B5EF4-FFF2-40B4-BE49-F238E27FC236}">
                <a16:creationId xmlns:a16="http://schemas.microsoft.com/office/drawing/2014/main" id="{542C016D-1911-45B7-D157-2DADD5B9A7D2}"/>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C4A5FDFE-B5C3-824B-89F5-BE39DA3F480D}"/>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F339B242-AF16-8D2C-942A-9F4FEE70C93C}"/>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FDE8BD19-6142-7C48-E3AD-99B4E9ACC1B2}"/>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98382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05A40-233D-F279-88FD-0633252CF454}"/>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FB6AFF2A-6574-6A86-5820-23B584F7DA47}"/>
              </a:ext>
            </a:extLst>
          </p:cNvPr>
          <p:cNvSpPr/>
          <p:nvPr/>
        </p:nvSpPr>
        <p:spPr>
          <a:xfrm rot="2500939">
            <a:off x="10744816" y="2853337"/>
            <a:ext cx="3162448" cy="3506664"/>
          </a:xfrm>
          <a:prstGeom prst="roundRect">
            <a:avLst/>
          </a:prstGeom>
          <a:solidFill>
            <a:srgbClr val="B8B8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a:extLst>
              <a:ext uri="{FF2B5EF4-FFF2-40B4-BE49-F238E27FC236}">
                <a16:creationId xmlns:a16="http://schemas.microsoft.com/office/drawing/2014/main" id="{6D305351-E643-316E-7533-258CA494340A}"/>
              </a:ext>
            </a:extLst>
          </p:cNvPr>
          <p:cNvSpPr>
            <a:spLocks noGrp="1"/>
          </p:cNvSpPr>
          <p:nvPr>
            <p:ph type="sldNum" sz="quarter" idx="12"/>
          </p:nvPr>
        </p:nvSpPr>
        <p:spPr/>
        <p:txBody>
          <a:bodyPr/>
          <a:lstStyle/>
          <a:p>
            <a:fld id="{51106E2C-066D-4005-8388-75895575757B}" type="slidenum">
              <a:rPr lang="en-IN" smtClean="0"/>
              <a:t>30</a:t>
            </a:fld>
            <a:endParaRPr lang="en-IN"/>
          </a:p>
        </p:txBody>
      </p:sp>
      <p:sp>
        <p:nvSpPr>
          <p:cNvPr id="8" name="Rectangle: Rounded Corners 7">
            <a:extLst>
              <a:ext uri="{FF2B5EF4-FFF2-40B4-BE49-F238E27FC236}">
                <a16:creationId xmlns:a16="http://schemas.microsoft.com/office/drawing/2014/main" id="{7C619FE7-2E0C-38B6-A4A0-853521B4E44F}"/>
              </a:ext>
            </a:extLst>
          </p:cNvPr>
          <p:cNvSpPr/>
          <p:nvPr/>
        </p:nvSpPr>
        <p:spPr>
          <a:xfrm rot="18759444">
            <a:off x="7059059" y="4341896"/>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24D0CC4E-FA8F-AC2D-FECD-4B5E6534DAB3}"/>
              </a:ext>
            </a:extLst>
          </p:cNvPr>
          <p:cNvSpPr/>
          <p:nvPr/>
        </p:nvSpPr>
        <p:spPr>
          <a:xfrm rot="2500939">
            <a:off x="8685126" y="2320734"/>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49E93BF3-7720-B11F-F4E8-901828356ECB}"/>
              </a:ext>
            </a:extLst>
          </p:cNvPr>
          <p:cNvSpPr/>
          <p:nvPr/>
        </p:nvSpPr>
        <p:spPr>
          <a:xfrm rot="2508179">
            <a:off x="9988829" y="6187607"/>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589FF3E6-EED5-A758-76BA-5D6B1DCC8BDC}"/>
              </a:ext>
            </a:extLst>
          </p:cNvPr>
          <p:cNvSpPr/>
          <p:nvPr/>
        </p:nvSpPr>
        <p:spPr>
          <a:xfrm rot="2646275">
            <a:off x="-875289" y="-68741"/>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Rounded Corners 11">
            <a:extLst>
              <a:ext uri="{FF2B5EF4-FFF2-40B4-BE49-F238E27FC236}">
                <a16:creationId xmlns:a16="http://schemas.microsoft.com/office/drawing/2014/main" id="{1BF01372-B6A5-F393-C998-3A0EC9EBB820}"/>
              </a:ext>
            </a:extLst>
          </p:cNvPr>
          <p:cNvSpPr/>
          <p:nvPr/>
        </p:nvSpPr>
        <p:spPr>
          <a:xfrm rot="2508179">
            <a:off x="1446763" y="-815706"/>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itle 1">
            <a:extLst>
              <a:ext uri="{FF2B5EF4-FFF2-40B4-BE49-F238E27FC236}">
                <a16:creationId xmlns:a16="http://schemas.microsoft.com/office/drawing/2014/main" id="{0D7DDFA3-763B-CB2A-FC86-EA91CF7E295C}"/>
              </a:ext>
            </a:extLst>
          </p:cNvPr>
          <p:cNvSpPr txBox="1">
            <a:spLocks/>
          </p:cNvSpPr>
          <p:nvPr/>
        </p:nvSpPr>
        <p:spPr>
          <a:xfrm>
            <a:off x="771350" y="3014539"/>
            <a:ext cx="9144000" cy="2387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en-IN" sz="4000"/>
              <a:t>ICDS  - </a:t>
            </a:r>
          </a:p>
          <a:p>
            <a:r>
              <a:rPr lang="en-IN" sz="4000" b="1">
                <a:solidFill>
                  <a:srgbClr val="002060"/>
                </a:solidFill>
              </a:rPr>
              <a:t>Income Computation and </a:t>
            </a:r>
          </a:p>
          <a:p>
            <a:r>
              <a:rPr lang="en-IN" sz="4000" b="1">
                <a:solidFill>
                  <a:srgbClr val="002060"/>
                </a:solidFill>
              </a:rPr>
              <a:t>Disclosure Standards</a:t>
            </a:r>
          </a:p>
        </p:txBody>
      </p:sp>
    </p:spTree>
    <p:extLst>
      <p:ext uri="{BB962C8B-B14F-4D97-AF65-F5344CB8AC3E}">
        <p14:creationId xmlns:p14="http://schemas.microsoft.com/office/powerpoint/2010/main" val="2676567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B166A-5C40-F2FC-00D5-8194FC5357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807535-DAFF-21C7-32A5-2057DF803E03}"/>
              </a:ext>
            </a:extLst>
          </p:cNvPr>
          <p:cNvSpPr>
            <a:spLocks noGrp="1"/>
          </p:cNvSpPr>
          <p:nvPr>
            <p:ph type="title"/>
          </p:nvPr>
        </p:nvSpPr>
        <p:spPr/>
        <p:txBody>
          <a:bodyPr>
            <a:normAutofit/>
          </a:bodyPr>
          <a:lstStyle/>
          <a:p>
            <a:r>
              <a:rPr lang="en-IN" sz="4400"/>
              <a:t>ICDS  - </a:t>
            </a:r>
            <a:r>
              <a:rPr lang="en-IN" sz="4400" b="1">
                <a:solidFill>
                  <a:srgbClr val="002060"/>
                </a:solidFill>
              </a:rPr>
              <a:t>Income Computation and </a:t>
            </a:r>
            <a:br>
              <a:rPr lang="en-IN" sz="4400" b="1">
                <a:solidFill>
                  <a:srgbClr val="002060"/>
                </a:solidFill>
              </a:rPr>
            </a:br>
            <a:r>
              <a:rPr lang="en-IN" sz="4400" b="1">
                <a:solidFill>
                  <a:srgbClr val="002060"/>
                </a:solidFill>
              </a:rPr>
              <a:t>Disclosure Standards</a:t>
            </a:r>
          </a:p>
        </p:txBody>
      </p:sp>
      <p:sp>
        <p:nvSpPr>
          <p:cNvPr id="3" name="Content Placeholder 2">
            <a:extLst>
              <a:ext uri="{FF2B5EF4-FFF2-40B4-BE49-F238E27FC236}">
                <a16:creationId xmlns:a16="http://schemas.microsoft.com/office/drawing/2014/main" id="{E66A53BE-DD9A-9065-856B-981D2179BEB9}"/>
              </a:ext>
            </a:extLst>
          </p:cNvPr>
          <p:cNvSpPr>
            <a:spLocks noGrp="1"/>
          </p:cNvSpPr>
          <p:nvPr>
            <p:ph idx="1"/>
          </p:nvPr>
        </p:nvSpPr>
        <p:spPr/>
        <p:txBody>
          <a:bodyPr>
            <a:noAutofit/>
          </a:bodyPr>
          <a:lstStyle/>
          <a:p>
            <a:pPr marL="0" indent="0" algn="just">
              <a:buNone/>
            </a:pPr>
            <a:r>
              <a:rPr lang="en-US" sz="1600" dirty="0"/>
              <a:t>As per Section 145 of the Income Tax Act, any assessee having taxable income under the heads “Profits and gains from business or profession” or “Income from Other Sources” has to compute their taxable income in accordance with cash or mercantile system of accounting.</a:t>
            </a:r>
          </a:p>
          <a:p>
            <a:pPr marL="0" indent="0" algn="just">
              <a:buNone/>
            </a:pPr>
            <a:r>
              <a:rPr lang="en-US" sz="1600" dirty="0"/>
              <a:t>Furthermore, the section states that the Central Government may notify from time to time if it is to be followed by any class of taxpayer or in any class of income.</a:t>
            </a:r>
          </a:p>
          <a:p>
            <a:pPr marL="0" indent="0" algn="just">
              <a:buNone/>
            </a:pPr>
            <a:r>
              <a:rPr lang="en-US" sz="1600" b="1" u="sng" dirty="0">
                <a:solidFill>
                  <a:srgbClr val="002060"/>
                </a:solidFill>
              </a:rPr>
              <a:t>Key Aspects of ICDS</a:t>
            </a:r>
          </a:p>
          <a:p>
            <a:pPr algn="just"/>
            <a:r>
              <a:rPr lang="en-US" sz="1600" dirty="0"/>
              <a:t>It is applicable to all taxpayers (corporate/non-corporate or resident/non-resident) irrespective of the turnover or income. </a:t>
            </a:r>
          </a:p>
          <a:p>
            <a:pPr algn="just"/>
            <a:r>
              <a:rPr lang="en-US" sz="1600" dirty="0"/>
              <a:t>It will not have any impact on the minimum alternate tax (MAT) for corporate </a:t>
            </a:r>
            <a:r>
              <a:rPr lang="en-US" sz="1600" dirty="0" err="1"/>
              <a:t>assessees</a:t>
            </a:r>
            <a:r>
              <a:rPr lang="en-US" sz="1600" dirty="0"/>
              <a:t> as it will be based on the book profits to be determined as per the current applicable AS. It will only be applicable for computation of income chargeable under the heading “Profits and gains of business or profession” or “Income from other sources”. </a:t>
            </a:r>
          </a:p>
          <a:p>
            <a:pPr algn="just"/>
            <a:r>
              <a:rPr lang="en-US" sz="1600" dirty="0"/>
              <a:t>It is applicable only on the computation of the income and not for maintenance of the books. If there is any conflict, then the Income Tax Act will prevail over ICDS. </a:t>
            </a:r>
          </a:p>
          <a:p>
            <a:pPr algn="just"/>
            <a:r>
              <a:rPr lang="en-US" sz="1600" dirty="0"/>
              <a:t>Income Tax Authorities have the power to assess the income on the best judgment basis on non-compliance of ICDS. </a:t>
            </a:r>
          </a:p>
        </p:txBody>
      </p:sp>
      <p:sp>
        <p:nvSpPr>
          <p:cNvPr id="5" name="Slide Number Placeholder 4">
            <a:extLst>
              <a:ext uri="{FF2B5EF4-FFF2-40B4-BE49-F238E27FC236}">
                <a16:creationId xmlns:a16="http://schemas.microsoft.com/office/drawing/2014/main" id="{9BE52277-4A67-7169-08E1-0321FA9411B4}"/>
              </a:ext>
            </a:extLst>
          </p:cNvPr>
          <p:cNvSpPr>
            <a:spLocks noGrp="1"/>
          </p:cNvSpPr>
          <p:nvPr>
            <p:ph type="sldNum" sz="quarter" idx="12"/>
          </p:nvPr>
        </p:nvSpPr>
        <p:spPr/>
        <p:txBody>
          <a:bodyPr/>
          <a:lstStyle/>
          <a:p>
            <a:fld id="{51106E2C-066D-4005-8388-75895575757B}" type="slidenum">
              <a:rPr lang="en-IN" smtClean="0"/>
              <a:t>31</a:t>
            </a:fld>
            <a:endParaRPr lang="en-IN"/>
          </a:p>
        </p:txBody>
      </p:sp>
      <p:sp>
        <p:nvSpPr>
          <p:cNvPr id="4" name="Rectangle: Rounded Corners 3">
            <a:extLst>
              <a:ext uri="{FF2B5EF4-FFF2-40B4-BE49-F238E27FC236}">
                <a16:creationId xmlns:a16="http://schemas.microsoft.com/office/drawing/2014/main" id="{24DC63C2-B68F-DB1E-7DD7-73B8885B68F1}"/>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09D4FA79-4CFB-97A3-397B-5131730C4747}"/>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B23677DF-1293-3CD7-3D22-FF7188DCBB51}"/>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42A33AA1-A7F5-F941-989C-5B52B8B491A3}"/>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06495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C758E-EB22-2A5F-43C0-5B1F29A776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A364ED-FB3F-62BC-11D9-AB8F6360BDD1}"/>
              </a:ext>
            </a:extLst>
          </p:cNvPr>
          <p:cNvSpPr>
            <a:spLocks noGrp="1"/>
          </p:cNvSpPr>
          <p:nvPr>
            <p:ph type="title"/>
          </p:nvPr>
        </p:nvSpPr>
        <p:spPr/>
        <p:txBody>
          <a:bodyPr>
            <a:normAutofit/>
          </a:bodyPr>
          <a:lstStyle/>
          <a:p>
            <a:r>
              <a:rPr lang="en-IN" sz="4400"/>
              <a:t>ICDS  - </a:t>
            </a:r>
            <a:r>
              <a:rPr lang="en-IN" sz="4400" b="1">
                <a:solidFill>
                  <a:srgbClr val="002060"/>
                </a:solidFill>
              </a:rPr>
              <a:t>Income Computation and </a:t>
            </a:r>
            <a:br>
              <a:rPr lang="en-IN" sz="4400" b="1">
                <a:solidFill>
                  <a:srgbClr val="002060"/>
                </a:solidFill>
              </a:rPr>
            </a:br>
            <a:r>
              <a:rPr lang="en-IN" sz="4400" b="1">
                <a:solidFill>
                  <a:srgbClr val="002060"/>
                </a:solidFill>
              </a:rPr>
              <a:t>Disclosure Standards</a:t>
            </a:r>
          </a:p>
        </p:txBody>
      </p:sp>
      <p:sp>
        <p:nvSpPr>
          <p:cNvPr id="3" name="Content Placeholder 2">
            <a:extLst>
              <a:ext uri="{FF2B5EF4-FFF2-40B4-BE49-F238E27FC236}">
                <a16:creationId xmlns:a16="http://schemas.microsoft.com/office/drawing/2014/main" id="{C133DB98-211B-EBC4-B857-014A247E4D3F}"/>
              </a:ext>
            </a:extLst>
          </p:cNvPr>
          <p:cNvSpPr>
            <a:spLocks noGrp="1"/>
          </p:cNvSpPr>
          <p:nvPr>
            <p:ph idx="1"/>
          </p:nvPr>
        </p:nvSpPr>
        <p:spPr/>
        <p:txBody>
          <a:bodyPr>
            <a:noAutofit/>
          </a:bodyPr>
          <a:lstStyle/>
          <a:p>
            <a:pPr marL="0" indent="0" algn="just">
              <a:buNone/>
            </a:pPr>
            <a:r>
              <a:rPr lang="en-US" sz="1600" b="1" u="sng">
                <a:solidFill>
                  <a:srgbClr val="002060"/>
                </a:solidFill>
              </a:rPr>
              <a:t>Key Aspects of ICDS</a:t>
            </a:r>
          </a:p>
          <a:p>
            <a:pPr algn="just"/>
            <a:r>
              <a:rPr lang="en-US" sz="1600"/>
              <a:t>All ICDS (except VII relating to Securities) contains transitional provisions which in general provide for recognition of outstanding contracts and transactions as on 1st April 2015 in accordance with it after taking into account income/expenditure/loss already incurred in the past. There is no ‘grandfathering’ for outstanding contracts or transactions as on 31st March 2015. </a:t>
            </a:r>
          </a:p>
          <a:p>
            <a:pPr algn="just"/>
            <a:r>
              <a:rPr lang="en-US" sz="1600"/>
              <a:t>It does not provide any explanations or illustrations like AS. It only lays down the principles to be adopted for computing Income. </a:t>
            </a:r>
          </a:p>
          <a:p>
            <a:pPr algn="just"/>
            <a:r>
              <a:rPr lang="en-US" sz="1600"/>
              <a:t>Revenue or Expenses on which there is no ICDS will continue to be governed by existing AS.</a:t>
            </a:r>
            <a:endParaRPr lang="en-US" sz="1600" b="1" u="sng">
              <a:solidFill>
                <a:srgbClr val="002060"/>
              </a:solidFill>
            </a:endParaRPr>
          </a:p>
        </p:txBody>
      </p:sp>
      <p:sp>
        <p:nvSpPr>
          <p:cNvPr id="5" name="Slide Number Placeholder 4">
            <a:extLst>
              <a:ext uri="{FF2B5EF4-FFF2-40B4-BE49-F238E27FC236}">
                <a16:creationId xmlns:a16="http://schemas.microsoft.com/office/drawing/2014/main" id="{376216E3-E5A6-E757-54C8-750373248047}"/>
              </a:ext>
            </a:extLst>
          </p:cNvPr>
          <p:cNvSpPr>
            <a:spLocks noGrp="1"/>
          </p:cNvSpPr>
          <p:nvPr>
            <p:ph type="sldNum" sz="quarter" idx="12"/>
          </p:nvPr>
        </p:nvSpPr>
        <p:spPr/>
        <p:txBody>
          <a:bodyPr/>
          <a:lstStyle/>
          <a:p>
            <a:fld id="{51106E2C-066D-4005-8388-75895575757B}" type="slidenum">
              <a:rPr lang="en-IN" smtClean="0"/>
              <a:t>32</a:t>
            </a:fld>
            <a:endParaRPr lang="en-IN"/>
          </a:p>
        </p:txBody>
      </p:sp>
      <p:sp>
        <p:nvSpPr>
          <p:cNvPr id="4" name="Rectangle: Rounded Corners 3">
            <a:extLst>
              <a:ext uri="{FF2B5EF4-FFF2-40B4-BE49-F238E27FC236}">
                <a16:creationId xmlns:a16="http://schemas.microsoft.com/office/drawing/2014/main" id="{6B92B088-96F9-B1D8-DE22-42DCD47028E0}"/>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4304BD08-E450-E429-F0CC-58DDB74D07FA}"/>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19E169DC-A37A-5201-3D12-83535009576C}"/>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33FB56BF-349A-B055-19BF-1AA6FB92CD23}"/>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06465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B7800-0BFA-1B05-9A4E-09F143C2B8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6BBB60-ABAF-CEB2-55C2-3A2C29B6D01E}"/>
              </a:ext>
            </a:extLst>
          </p:cNvPr>
          <p:cNvSpPr>
            <a:spLocks noGrp="1"/>
          </p:cNvSpPr>
          <p:nvPr>
            <p:ph type="title"/>
          </p:nvPr>
        </p:nvSpPr>
        <p:spPr/>
        <p:txBody>
          <a:bodyPr>
            <a:normAutofit/>
          </a:bodyPr>
          <a:lstStyle/>
          <a:p>
            <a:r>
              <a:rPr lang="en-IN" sz="4400"/>
              <a:t>ICDS  - </a:t>
            </a:r>
            <a:r>
              <a:rPr lang="en-IN" sz="4400" b="1">
                <a:solidFill>
                  <a:srgbClr val="002060"/>
                </a:solidFill>
              </a:rPr>
              <a:t>Income Computation and </a:t>
            </a:r>
            <a:br>
              <a:rPr lang="en-IN" sz="4400" b="1">
                <a:solidFill>
                  <a:srgbClr val="002060"/>
                </a:solidFill>
              </a:rPr>
            </a:br>
            <a:r>
              <a:rPr lang="en-IN" sz="4400" b="1">
                <a:solidFill>
                  <a:srgbClr val="002060"/>
                </a:solidFill>
              </a:rPr>
              <a:t>Disclosure Standards</a:t>
            </a:r>
          </a:p>
        </p:txBody>
      </p:sp>
      <p:graphicFrame>
        <p:nvGraphicFramePr>
          <p:cNvPr id="9" name="Content Placeholder 8">
            <a:extLst>
              <a:ext uri="{FF2B5EF4-FFF2-40B4-BE49-F238E27FC236}">
                <a16:creationId xmlns:a16="http://schemas.microsoft.com/office/drawing/2014/main" id="{76942E93-A210-78F1-5B07-CF584D34FA8F}"/>
              </a:ext>
            </a:extLst>
          </p:cNvPr>
          <p:cNvGraphicFramePr>
            <a:graphicFrameLocks noGrp="1"/>
          </p:cNvGraphicFramePr>
          <p:nvPr>
            <p:ph idx="1"/>
            <p:extLst>
              <p:ext uri="{D42A27DB-BD31-4B8C-83A1-F6EECF244321}">
                <p14:modId xmlns:p14="http://schemas.microsoft.com/office/powerpoint/2010/main" val="1752397221"/>
              </p:ext>
            </p:extLst>
          </p:nvPr>
        </p:nvGraphicFramePr>
        <p:xfrm>
          <a:off x="838200" y="1825625"/>
          <a:ext cx="10515597" cy="4495800"/>
        </p:xfrm>
        <a:graphic>
          <a:graphicData uri="http://schemas.openxmlformats.org/drawingml/2006/table">
            <a:tbl>
              <a:tblPr firstRow="1" bandRow="1">
                <a:tableStyleId>{5940675A-B579-460E-94D1-54222C63F5DA}</a:tableStyleId>
              </a:tblPr>
              <a:tblGrid>
                <a:gridCol w="1171353">
                  <a:extLst>
                    <a:ext uri="{9D8B030D-6E8A-4147-A177-3AD203B41FA5}">
                      <a16:colId xmlns:a16="http://schemas.microsoft.com/office/drawing/2014/main" val="3387085003"/>
                    </a:ext>
                  </a:extLst>
                </a:gridCol>
                <a:gridCol w="4672122">
                  <a:extLst>
                    <a:ext uri="{9D8B030D-6E8A-4147-A177-3AD203B41FA5}">
                      <a16:colId xmlns:a16="http://schemas.microsoft.com/office/drawing/2014/main" val="327015447"/>
                    </a:ext>
                  </a:extLst>
                </a:gridCol>
                <a:gridCol w="4672122">
                  <a:extLst>
                    <a:ext uri="{9D8B030D-6E8A-4147-A177-3AD203B41FA5}">
                      <a16:colId xmlns:a16="http://schemas.microsoft.com/office/drawing/2014/main" val="706823669"/>
                    </a:ext>
                  </a:extLst>
                </a:gridCol>
              </a:tblGrid>
              <a:tr h="370840">
                <a:tc>
                  <a:txBody>
                    <a:bodyPr/>
                    <a:lstStyle/>
                    <a:p>
                      <a:r>
                        <a:rPr lang="en-IN" sz="1600" b="1">
                          <a:solidFill>
                            <a:schemeClr val="bg1"/>
                          </a:solidFill>
                        </a:rPr>
                        <a:t>Sl. No.</a:t>
                      </a:r>
                    </a:p>
                  </a:txBody>
                  <a:tcPr>
                    <a:solidFill>
                      <a:srgbClr val="002060"/>
                    </a:solidFill>
                  </a:tcPr>
                </a:tc>
                <a:tc>
                  <a:txBody>
                    <a:bodyPr/>
                    <a:lstStyle/>
                    <a:p>
                      <a:r>
                        <a:rPr lang="en-IN" sz="1600" b="1">
                          <a:solidFill>
                            <a:schemeClr val="bg1"/>
                          </a:solidFill>
                        </a:rPr>
                        <a:t>ICDS No</a:t>
                      </a:r>
                    </a:p>
                  </a:txBody>
                  <a:tcPr>
                    <a:solidFill>
                      <a:srgbClr val="002060"/>
                    </a:solidFill>
                  </a:tcPr>
                </a:tc>
                <a:tc>
                  <a:txBody>
                    <a:bodyPr/>
                    <a:lstStyle/>
                    <a:p>
                      <a:r>
                        <a:rPr lang="en-IN" sz="1600" b="1">
                          <a:solidFill>
                            <a:schemeClr val="bg1"/>
                          </a:solidFill>
                        </a:rPr>
                        <a:t>Linked Accounting Standard</a:t>
                      </a:r>
                    </a:p>
                  </a:txBody>
                  <a:tcPr>
                    <a:solidFill>
                      <a:srgbClr val="002060"/>
                    </a:solidFill>
                  </a:tcPr>
                </a:tc>
                <a:extLst>
                  <a:ext uri="{0D108BD9-81ED-4DB2-BD59-A6C34878D82A}">
                    <a16:rowId xmlns:a16="http://schemas.microsoft.com/office/drawing/2014/main" val="1016412794"/>
                  </a:ext>
                </a:extLst>
              </a:tr>
              <a:tr h="370840">
                <a:tc>
                  <a:txBody>
                    <a:bodyPr/>
                    <a:lstStyle/>
                    <a:p>
                      <a:pPr algn="ctr"/>
                      <a:r>
                        <a:rPr lang="en-IN" sz="1600"/>
                        <a:t>1</a:t>
                      </a:r>
                    </a:p>
                  </a:txBody>
                  <a:tcPr/>
                </a:tc>
                <a:tc>
                  <a:txBody>
                    <a:bodyPr/>
                    <a:lstStyle/>
                    <a:p>
                      <a:r>
                        <a:rPr lang="en-IN" sz="1600"/>
                        <a:t>I – Accounting policies</a:t>
                      </a:r>
                    </a:p>
                  </a:txBody>
                  <a:tcPr/>
                </a:tc>
                <a:tc>
                  <a:txBody>
                    <a:bodyPr/>
                    <a:lstStyle/>
                    <a:p>
                      <a:r>
                        <a:rPr lang="en-IN" sz="1600"/>
                        <a:t>AS 1 – Disclosure of accounting policies</a:t>
                      </a:r>
                    </a:p>
                  </a:txBody>
                  <a:tcPr/>
                </a:tc>
                <a:extLst>
                  <a:ext uri="{0D108BD9-81ED-4DB2-BD59-A6C34878D82A}">
                    <a16:rowId xmlns:a16="http://schemas.microsoft.com/office/drawing/2014/main" val="2829994797"/>
                  </a:ext>
                </a:extLst>
              </a:tr>
              <a:tr h="370840">
                <a:tc>
                  <a:txBody>
                    <a:bodyPr/>
                    <a:lstStyle/>
                    <a:p>
                      <a:pPr algn="ctr"/>
                      <a:r>
                        <a:rPr lang="en-IN" sz="1600"/>
                        <a:t>2</a:t>
                      </a:r>
                    </a:p>
                  </a:txBody>
                  <a:tcPr/>
                </a:tc>
                <a:tc>
                  <a:txBody>
                    <a:bodyPr/>
                    <a:lstStyle/>
                    <a:p>
                      <a:r>
                        <a:rPr lang="en-IN" sz="1600"/>
                        <a:t>II – Valuation of Inventories</a:t>
                      </a:r>
                    </a:p>
                  </a:txBody>
                  <a:tcPr/>
                </a:tc>
                <a:tc>
                  <a:txBody>
                    <a:bodyPr/>
                    <a:lstStyle/>
                    <a:p>
                      <a:r>
                        <a:rPr lang="en-IN" sz="1600"/>
                        <a:t>AS 2 – Valuation of inventories</a:t>
                      </a:r>
                    </a:p>
                  </a:txBody>
                  <a:tcPr/>
                </a:tc>
                <a:extLst>
                  <a:ext uri="{0D108BD9-81ED-4DB2-BD59-A6C34878D82A}">
                    <a16:rowId xmlns:a16="http://schemas.microsoft.com/office/drawing/2014/main" val="3937203404"/>
                  </a:ext>
                </a:extLst>
              </a:tr>
              <a:tr h="370840">
                <a:tc>
                  <a:txBody>
                    <a:bodyPr/>
                    <a:lstStyle/>
                    <a:p>
                      <a:pPr algn="ctr"/>
                      <a:r>
                        <a:rPr lang="en-IN" sz="1600"/>
                        <a:t>3</a:t>
                      </a:r>
                    </a:p>
                  </a:txBody>
                  <a:tcPr/>
                </a:tc>
                <a:tc>
                  <a:txBody>
                    <a:bodyPr/>
                    <a:lstStyle/>
                    <a:p>
                      <a:r>
                        <a:rPr lang="en-IN" sz="1600"/>
                        <a:t>III – Construction contracts</a:t>
                      </a:r>
                    </a:p>
                  </a:txBody>
                  <a:tcPr/>
                </a:tc>
                <a:tc>
                  <a:txBody>
                    <a:bodyPr/>
                    <a:lstStyle/>
                    <a:p>
                      <a:r>
                        <a:rPr lang="en-IN" sz="1600"/>
                        <a:t>AS 7 – Construction contracts</a:t>
                      </a:r>
                    </a:p>
                  </a:txBody>
                  <a:tcPr/>
                </a:tc>
                <a:extLst>
                  <a:ext uri="{0D108BD9-81ED-4DB2-BD59-A6C34878D82A}">
                    <a16:rowId xmlns:a16="http://schemas.microsoft.com/office/drawing/2014/main" val="2820093784"/>
                  </a:ext>
                </a:extLst>
              </a:tr>
              <a:tr h="370840">
                <a:tc>
                  <a:txBody>
                    <a:bodyPr/>
                    <a:lstStyle/>
                    <a:p>
                      <a:pPr algn="ctr"/>
                      <a:r>
                        <a:rPr lang="en-IN" sz="1600"/>
                        <a:t>4</a:t>
                      </a:r>
                    </a:p>
                  </a:txBody>
                  <a:tcPr/>
                </a:tc>
                <a:tc>
                  <a:txBody>
                    <a:bodyPr/>
                    <a:lstStyle/>
                    <a:p>
                      <a:r>
                        <a:rPr lang="en-IN" sz="1600"/>
                        <a:t>IV – Revenue recognition</a:t>
                      </a:r>
                    </a:p>
                  </a:txBody>
                  <a:tcPr/>
                </a:tc>
                <a:tc>
                  <a:txBody>
                    <a:bodyPr/>
                    <a:lstStyle/>
                    <a:p>
                      <a:r>
                        <a:rPr lang="en-IN" sz="1600"/>
                        <a:t>AS 9 – Revenue recognition</a:t>
                      </a:r>
                    </a:p>
                  </a:txBody>
                  <a:tcPr/>
                </a:tc>
                <a:extLst>
                  <a:ext uri="{0D108BD9-81ED-4DB2-BD59-A6C34878D82A}">
                    <a16:rowId xmlns:a16="http://schemas.microsoft.com/office/drawing/2014/main" val="2001518201"/>
                  </a:ext>
                </a:extLst>
              </a:tr>
              <a:tr h="370840">
                <a:tc>
                  <a:txBody>
                    <a:bodyPr/>
                    <a:lstStyle/>
                    <a:p>
                      <a:pPr algn="ctr"/>
                      <a:r>
                        <a:rPr lang="en-IN" sz="1600"/>
                        <a:t>5</a:t>
                      </a:r>
                    </a:p>
                  </a:txBody>
                  <a:tcPr/>
                </a:tc>
                <a:tc>
                  <a:txBody>
                    <a:bodyPr/>
                    <a:lstStyle/>
                    <a:p>
                      <a:r>
                        <a:rPr lang="en-IN" sz="1600"/>
                        <a:t>V – Tangible Fixed Assets</a:t>
                      </a:r>
                    </a:p>
                  </a:txBody>
                  <a:tcPr/>
                </a:tc>
                <a:tc>
                  <a:txBody>
                    <a:bodyPr/>
                    <a:lstStyle/>
                    <a:p>
                      <a:r>
                        <a:rPr lang="en-IN" sz="1600"/>
                        <a:t>AS 10 – Accounting for Fixed Assets</a:t>
                      </a:r>
                    </a:p>
                  </a:txBody>
                  <a:tcPr/>
                </a:tc>
                <a:extLst>
                  <a:ext uri="{0D108BD9-81ED-4DB2-BD59-A6C34878D82A}">
                    <a16:rowId xmlns:a16="http://schemas.microsoft.com/office/drawing/2014/main" val="2916235646"/>
                  </a:ext>
                </a:extLst>
              </a:tr>
              <a:tr h="370840">
                <a:tc>
                  <a:txBody>
                    <a:bodyPr/>
                    <a:lstStyle/>
                    <a:p>
                      <a:pPr algn="ctr"/>
                      <a:r>
                        <a:rPr lang="en-IN" sz="1600"/>
                        <a:t>6</a:t>
                      </a:r>
                    </a:p>
                  </a:txBody>
                  <a:tcPr/>
                </a:tc>
                <a:tc>
                  <a:txBody>
                    <a:bodyPr/>
                    <a:lstStyle/>
                    <a:p>
                      <a:r>
                        <a:rPr lang="en-IN" sz="1600"/>
                        <a:t>VI – Effects of changes in foreign exchange rates</a:t>
                      </a:r>
                    </a:p>
                  </a:txBody>
                  <a:tcPr/>
                </a:tc>
                <a:tc>
                  <a:txBody>
                    <a:bodyPr/>
                    <a:lstStyle/>
                    <a:p>
                      <a:pPr lvl="0">
                        <a:buNone/>
                      </a:pPr>
                      <a:r>
                        <a:rPr lang="en-IN" sz="1600" b="0" i="0" u="none" strike="noStrike" noProof="0">
                          <a:solidFill>
                            <a:srgbClr val="000000"/>
                          </a:solidFill>
                          <a:latin typeface="Calibri"/>
                        </a:rPr>
                        <a:t>AS 11 – The Effects of changes in foreign exchange rates</a:t>
                      </a:r>
                      <a:endParaRPr lang="en-US" sz="1600"/>
                    </a:p>
                  </a:txBody>
                  <a:tcPr/>
                </a:tc>
                <a:extLst>
                  <a:ext uri="{0D108BD9-81ED-4DB2-BD59-A6C34878D82A}">
                    <a16:rowId xmlns:a16="http://schemas.microsoft.com/office/drawing/2014/main" val="2142805813"/>
                  </a:ext>
                </a:extLst>
              </a:tr>
              <a:tr h="370840">
                <a:tc>
                  <a:txBody>
                    <a:bodyPr/>
                    <a:lstStyle/>
                    <a:p>
                      <a:pPr algn="ctr"/>
                      <a:r>
                        <a:rPr lang="en-IN" sz="1600"/>
                        <a:t>7</a:t>
                      </a:r>
                    </a:p>
                  </a:txBody>
                  <a:tcPr/>
                </a:tc>
                <a:tc>
                  <a:txBody>
                    <a:bodyPr/>
                    <a:lstStyle/>
                    <a:p>
                      <a:r>
                        <a:rPr lang="en-IN" sz="1600"/>
                        <a:t>VII – Government Grants</a:t>
                      </a:r>
                    </a:p>
                  </a:txBody>
                  <a:tcPr/>
                </a:tc>
                <a:tc>
                  <a:txBody>
                    <a:bodyPr/>
                    <a:lstStyle/>
                    <a:p>
                      <a:r>
                        <a:rPr lang="en-IN" sz="1600"/>
                        <a:t>AS 12 – Accounting for Government Grants</a:t>
                      </a:r>
                    </a:p>
                  </a:txBody>
                  <a:tcPr/>
                </a:tc>
                <a:extLst>
                  <a:ext uri="{0D108BD9-81ED-4DB2-BD59-A6C34878D82A}">
                    <a16:rowId xmlns:a16="http://schemas.microsoft.com/office/drawing/2014/main" val="3663545385"/>
                  </a:ext>
                </a:extLst>
              </a:tr>
              <a:tr h="370840">
                <a:tc>
                  <a:txBody>
                    <a:bodyPr/>
                    <a:lstStyle/>
                    <a:p>
                      <a:pPr algn="ctr"/>
                      <a:r>
                        <a:rPr lang="en-IN" sz="1600"/>
                        <a:t>8</a:t>
                      </a:r>
                    </a:p>
                  </a:txBody>
                  <a:tcPr/>
                </a:tc>
                <a:tc>
                  <a:txBody>
                    <a:bodyPr/>
                    <a:lstStyle/>
                    <a:p>
                      <a:r>
                        <a:rPr lang="en-IN" sz="1600"/>
                        <a:t>VIII </a:t>
                      </a:r>
                      <a:r>
                        <a:rPr lang="en-IN" sz="1600" b="0" i="0" u="none" strike="noStrike" noProof="0">
                          <a:solidFill>
                            <a:srgbClr val="000000"/>
                          </a:solidFill>
                          <a:latin typeface="Calibri"/>
                        </a:rPr>
                        <a:t>–</a:t>
                      </a:r>
                      <a:r>
                        <a:rPr lang="en-IN" sz="1600"/>
                        <a:t> Securities</a:t>
                      </a:r>
                    </a:p>
                  </a:txBody>
                  <a:tcPr/>
                </a:tc>
                <a:tc>
                  <a:txBody>
                    <a:bodyPr/>
                    <a:lstStyle/>
                    <a:p>
                      <a:r>
                        <a:rPr lang="en-IN" sz="1600"/>
                        <a:t>AS 13 – Accounting for Investments</a:t>
                      </a:r>
                    </a:p>
                  </a:txBody>
                  <a:tcPr/>
                </a:tc>
                <a:extLst>
                  <a:ext uri="{0D108BD9-81ED-4DB2-BD59-A6C34878D82A}">
                    <a16:rowId xmlns:a16="http://schemas.microsoft.com/office/drawing/2014/main" val="892762598"/>
                  </a:ext>
                </a:extLst>
              </a:tr>
              <a:tr h="370840">
                <a:tc>
                  <a:txBody>
                    <a:bodyPr/>
                    <a:lstStyle/>
                    <a:p>
                      <a:pPr algn="ctr"/>
                      <a:r>
                        <a:rPr lang="en-IN" sz="1600"/>
                        <a:t>9</a:t>
                      </a:r>
                    </a:p>
                  </a:txBody>
                  <a:tcPr/>
                </a:tc>
                <a:tc>
                  <a:txBody>
                    <a:bodyPr/>
                    <a:lstStyle/>
                    <a:p>
                      <a:r>
                        <a:rPr lang="en-IN" sz="1600"/>
                        <a:t>IX – Borrowing Costs</a:t>
                      </a:r>
                    </a:p>
                  </a:txBody>
                  <a:tcPr/>
                </a:tc>
                <a:tc>
                  <a:txBody>
                    <a:bodyPr/>
                    <a:lstStyle/>
                    <a:p>
                      <a:r>
                        <a:rPr lang="en-IN" sz="1600"/>
                        <a:t>AS 16 – Borrowing Costs</a:t>
                      </a:r>
                    </a:p>
                  </a:txBody>
                  <a:tcPr/>
                </a:tc>
                <a:extLst>
                  <a:ext uri="{0D108BD9-81ED-4DB2-BD59-A6C34878D82A}">
                    <a16:rowId xmlns:a16="http://schemas.microsoft.com/office/drawing/2014/main" val="3461358705"/>
                  </a:ext>
                </a:extLst>
              </a:tr>
              <a:tr h="370840">
                <a:tc>
                  <a:txBody>
                    <a:bodyPr/>
                    <a:lstStyle/>
                    <a:p>
                      <a:pPr algn="ctr"/>
                      <a:r>
                        <a:rPr lang="en-IN" sz="1600"/>
                        <a:t>10</a:t>
                      </a:r>
                    </a:p>
                  </a:txBody>
                  <a:tcPr/>
                </a:tc>
                <a:tc>
                  <a:txBody>
                    <a:bodyPr/>
                    <a:lstStyle/>
                    <a:p>
                      <a:r>
                        <a:rPr lang="en-IN" sz="1600"/>
                        <a:t>X – Provisions, Contingent Liabilities and Contingent Assets</a:t>
                      </a:r>
                    </a:p>
                  </a:txBody>
                  <a:tcPr/>
                </a:tc>
                <a:tc>
                  <a:txBody>
                    <a:bodyPr/>
                    <a:lstStyle/>
                    <a:p>
                      <a:pPr lvl="0">
                        <a:buNone/>
                      </a:pPr>
                      <a:r>
                        <a:rPr lang="en-IN" sz="1600" b="0" i="0" u="none" strike="noStrike" noProof="0">
                          <a:solidFill>
                            <a:srgbClr val="000000"/>
                          </a:solidFill>
                          <a:latin typeface="Calibri"/>
                        </a:rPr>
                        <a:t>AS 29 – Provisions, Contingent Liabilities and Contingent Assets</a:t>
                      </a:r>
                      <a:endParaRPr lang="en-US" sz="1600"/>
                    </a:p>
                  </a:txBody>
                  <a:tcPr/>
                </a:tc>
                <a:extLst>
                  <a:ext uri="{0D108BD9-81ED-4DB2-BD59-A6C34878D82A}">
                    <a16:rowId xmlns:a16="http://schemas.microsoft.com/office/drawing/2014/main" val="681654510"/>
                  </a:ext>
                </a:extLst>
              </a:tr>
            </a:tbl>
          </a:graphicData>
        </a:graphic>
      </p:graphicFrame>
      <p:sp>
        <p:nvSpPr>
          <p:cNvPr id="5" name="Slide Number Placeholder 4">
            <a:extLst>
              <a:ext uri="{FF2B5EF4-FFF2-40B4-BE49-F238E27FC236}">
                <a16:creationId xmlns:a16="http://schemas.microsoft.com/office/drawing/2014/main" id="{81D7B967-B943-5841-51F4-4165C5DC12F2}"/>
              </a:ext>
            </a:extLst>
          </p:cNvPr>
          <p:cNvSpPr>
            <a:spLocks noGrp="1"/>
          </p:cNvSpPr>
          <p:nvPr>
            <p:ph type="sldNum" sz="quarter" idx="12"/>
          </p:nvPr>
        </p:nvSpPr>
        <p:spPr/>
        <p:txBody>
          <a:bodyPr/>
          <a:lstStyle/>
          <a:p>
            <a:fld id="{51106E2C-066D-4005-8388-75895575757B}" type="slidenum">
              <a:rPr lang="en-IN" smtClean="0"/>
              <a:t>33</a:t>
            </a:fld>
            <a:endParaRPr lang="en-IN"/>
          </a:p>
        </p:txBody>
      </p:sp>
      <p:sp>
        <p:nvSpPr>
          <p:cNvPr id="4" name="Rectangle: Rounded Corners 3">
            <a:extLst>
              <a:ext uri="{FF2B5EF4-FFF2-40B4-BE49-F238E27FC236}">
                <a16:creationId xmlns:a16="http://schemas.microsoft.com/office/drawing/2014/main" id="{D2F4C93B-419A-EDC2-7516-6B7E423B99E7}"/>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36F721FF-3E22-6433-570F-4D6A534A8F30}"/>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41A8BA94-A7EA-A8AC-C634-57F3F626E0BC}"/>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E0E35E8A-47F1-C754-D910-C276186B2E8D}"/>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373763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B183B-F8C2-D632-205A-5282B8212B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061651-12A6-A1E5-7EDE-C1A5CC2B6D8B}"/>
              </a:ext>
            </a:extLst>
          </p:cNvPr>
          <p:cNvSpPr>
            <a:spLocks noGrp="1"/>
          </p:cNvSpPr>
          <p:nvPr>
            <p:ph type="title"/>
          </p:nvPr>
        </p:nvSpPr>
        <p:spPr/>
        <p:txBody>
          <a:bodyPr>
            <a:normAutofit/>
          </a:bodyPr>
          <a:lstStyle/>
          <a:p>
            <a:r>
              <a:rPr lang="en-IN" sz="4400"/>
              <a:t>ICDS  - </a:t>
            </a:r>
            <a:r>
              <a:rPr lang="en-IN" sz="4400" b="1">
                <a:solidFill>
                  <a:srgbClr val="002060"/>
                </a:solidFill>
              </a:rPr>
              <a:t>Income Computation and </a:t>
            </a:r>
            <a:br>
              <a:rPr lang="en-IN" sz="4400" b="1">
                <a:solidFill>
                  <a:srgbClr val="002060"/>
                </a:solidFill>
              </a:rPr>
            </a:br>
            <a:r>
              <a:rPr lang="en-IN" sz="4400" b="1">
                <a:solidFill>
                  <a:srgbClr val="002060"/>
                </a:solidFill>
              </a:rPr>
              <a:t>Disclosure Standards</a:t>
            </a:r>
          </a:p>
        </p:txBody>
      </p:sp>
      <p:sp>
        <p:nvSpPr>
          <p:cNvPr id="3" name="Content Placeholder 2">
            <a:extLst>
              <a:ext uri="{FF2B5EF4-FFF2-40B4-BE49-F238E27FC236}">
                <a16:creationId xmlns:a16="http://schemas.microsoft.com/office/drawing/2014/main" id="{B289F02A-6241-4B01-021B-AF8B2B645D70}"/>
              </a:ext>
            </a:extLst>
          </p:cNvPr>
          <p:cNvSpPr>
            <a:spLocks noGrp="1"/>
          </p:cNvSpPr>
          <p:nvPr>
            <p:ph idx="1"/>
          </p:nvPr>
        </p:nvSpPr>
        <p:spPr/>
        <p:txBody>
          <a:bodyPr>
            <a:noAutofit/>
          </a:bodyPr>
          <a:lstStyle/>
          <a:p>
            <a:pPr marL="0" indent="0" algn="just">
              <a:buNone/>
            </a:pPr>
            <a:r>
              <a:rPr lang="en-US" sz="1600" b="1" u="sng">
                <a:solidFill>
                  <a:srgbClr val="002060"/>
                </a:solidFill>
              </a:rPr>
              <a:t>General Principles</a:t>
            </a:r>
          </a:p>
          <a:p>
            <a:pPr algn="just"/>
            <a:r>
              <a:rPr lang="en-US" sz="1600"/>
              <a:t>ICDS are applicable for computation of income chargeable under the head “profits and gains of business or profession” and “income from other sources” and not for maintaining books of accounts.</a:t>
            </a:r>
          </a:p>
          <a:p>
            <a:pPr algn="just"/>
            <a:r>
              <a:rPr lang="en-US" sz="1600"/>
              <a:t> ICDS applies to all taxpayers except individual and HUF who are not covered under the tax audit provisions.</a:t>
            </a:r>
          </a:p>
          <a:p>
            <a:pPr algn="just"/>
            <a:r>
              <a:rPr lang="en-US" sz="1600"/>
              <a:t>In case of conflict between the provisions of the Act and ICDS, the provisions of the Act shall prevail to that extent.</a:t>
            </a:r>
          </a:p>
          <a:p>
            <a:pPr algn="just"/>
            <a:r>
              <a:rPr lang="en-US" sz="1600"/>
              <a:t>The risk of best judgment assessment u/s 144 if positions adopted as per ICDS which is contrary to rulings.</a:t>
            </a:r>
          </a:p>
          <a:p>
            <a:pPr algn="just"/>
            <a:r>
              <a:rPr lang="en-US" sz="1600"/>
              <a:t>ICDS applies only to taxpayers following mercantile system of accounting.</a:t>
            </a:r>
          </a:p>
        </p:txBody>
      </p:sp>
      <p:sp>
        <p:nvSpPr>
          <p:cNvPr id="5" name="Slide Number Placeholder 4">
            <a:extLst>
              <a:ext uri="{FF2B5EF4-FFF2-40B4-BE49-F238E27FC236}">
                <a16:creationId xmlns:a16="http://schemas.microsoft.com/office/drawing/2014/main" id="{D026EDA0-F491-6386-B59C-71EDD9DDB4AD}"/>
              </a:ext>
            </a:extLst>
          </p:cNvPr>
          <p:cNvSpPr>
            <a:spLocks noGrp="1"/>
          </p:cNvSpPr>
          <p:nvPr>
            <p:ph type="sldNum" sz="quarter" idx="12"/>
          </p:nvPr>
        </p:nvSpPr>
        <p:spPr/>
        <p:txBody>
          <a:bodyPr/>
          <a:lstStyle/>
          <a:p>
            <a:fld id="{51106E2C-066D-4005-8388-75895575757B}" type="slidenum">
              <a:rPr lang="en-IN" smtClean="0"/>
              <a:t>34</a:t>
            </a:fld>
            <a:endParaRPr lang="en-IN"/>
          </a:p>
        </p:txBody>
      </p:sp>
      <p:sp>
        <p:nvSpPr>
          <p:cNvPr id="4" name="Rectangle: Rounded Corners 3">
            <a:extLst>
              <a:ext uri="{FF2B5EF4-FFF2-40B4-BE49-F238E27FC236}">
                <a16:creationId xmlns:a16="http://schemas.microsoft.com/office/drawing/2014/main" id="{EAC483A8-8381-8B3A-22AB-FC679D1E023B}"/>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1571FE0C-0DCB-2F6C-4E0E-A823DC034838}"/>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D89494B8-BA93-AA7E-3770-4BAFF1534AF9}"/>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9F3C3809-0AE5-1301-CE6C-CFE4E938FAE3}"/>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031159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A7365-9874-2117-6A3B-F2A773007509}"/>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7F24AE72-3489-3080-9039-FA634E983D8C}"/>
              </a:ext>
            </a:extLst>
          </p:cNvPr>
          <p:cNvSpPr/>
          <p:nvPr/>
        </p:nvSpPr>
        <p:spPr>
          <a:xfrm rot="2500939">
            <a:off x="10744816" y="2853337"/>
            <a:ext cx="3162448" cy="3506664"/>
          </a:xfrm>
          <a:prstGeom prst="roundRect">
            <a:avLst/>
          </a:prstGeom>
          <a:solidFill>
            <a:srgbClr val="B8B8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a:extLst>
              <a:ext uri="{FF2B5EF4-FFF2-40B4-BE49-F238E27FC236}">
                <a16:creationId xmlns:a16="http://schemas.microsoft.com/office/drawing/2014/main" id="{AEBE64C9-5F19-787C-DDE1-1D73A09E54C7}"/>
              </a:ext>
            </a:extLst>
          </p:cNvPr>
          <p:cNvSpPr>
            <a:spLocks noGrp="1"/>
          </p:cNvSpPr>
          <p:nvPr>
            <p:ph type="sldNum" sz="quarter" idx="12"/>
          </p:nvPr>
        </p:nvSpPr>
        <p:spPr/>
        <p:txBody>
          <a:bodyPr/>
          <a:lstStyle/>
          <a:p>
            <a:fld id="{51106E2C-066D-4005-8388-75895575757B}" type="slidenum">
              <a:rPr lang="en-IN" smtClean="0"/>
              <a:t>35</a:t>
            </a:fld>
            <a:endParaRPr lang="en-IN"/>
          </a:p>
        </p:txBody>
      </p:sp>
      <p:sp>
        <p:nvSpPr>
          <p:cNvPr id="8" name="Rectangle: Rounded Corners 7">
            <a:extLst>
              <a:ext uri="{FF2B5EF4-FFF2-40B4-BE49-F238E27FC236}">
                <a16:creationId xmlns:a16="http://schemas.microsoft.com/office/drawing/2014/main" id="{05E2C149-5C27-35C5-4579-A2D187C1D3E9}"/>
              </a:ext>
            </a:extLst>
          </p:cNvPr>
          <p:cNvSpPr/>
          <p:nvPr/>
        </p:nvSpPr>
        <p:spPr>
          <a:xfrm rot="18759444">
            <a:off x="7059059" y="4341896"/>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2518C693-A047-B2F0-FB3D-1E55823885F5}"/>
              </a:ext>
            </a:extLst>
          </p:cNvPr>
          <p:cNvSpPr/>
          <p:nvPr/>
        </p:nvSpPr>
        <p:spPr>
          <a:xfrm rot="2500939">
            <a:off x="8685126" y="2320734"/>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5A071116-5E9B-A5AB-72AA-95B3C07AEBB7}"/>
              </a:ext>
            </a:extLst>
          </p:cNvPr>
          <p:cNvSpPr/>
          <p:nvPr/>
        </p:nvSpPr>
        <p:spPr>
          <a:xfrm rot="2508179">
            <a:off x="9988829" y="6187607"/>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357BEA0C-A8D0-252A-20E6-C49E3E71A271}"/>
              </a:ext>
            </a:extLst>
          </p:cNvPr>
          <p:cNvSpPr/>
          <p:nvPr/>
        </p:nvSpPr>
        <p:spPr>
          <a:xfrm rot="2646275">
            <a:off x="-875289" y="-68741"/>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Rounded Corners 11">
            <a:extLst>
              <a:ext uri="{FF2B5EF4-FFF2-40B4-BE49-F238E27FC236}">
                <a16:creationId xmlns:a16="http://schemas.microsoft.com/office/drawing/2014/main" id="{3783057C-844B-47BF-F973-5B7046F95501}"/>
              </a:ext>
            </a:extLst>
          </p:cNvPr>
          <p:cNvSpPr/>
          <p:nvPr/>
        </p:nvSpPr>
        <p:spPr>
          <a:xfrm rot="2508179">
            <a:off x="1446763" y="-815706"/>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itle 1">
            <a:extLst>
              <a:ext uri="{FF2B5EF4-FFF2-40B4-BE49-F238E27FC236}">
                <a16:creationId xmlns:a16="http://schemas.microsoft.com/office/drawing/2014/main" id="{EE6ACDF0-FF79-E95A-36D0-5AEE689DD8C7}"/>
              </a:ext>
            </a:extLst>
          </p:cNvPr>
          <p:cNvSpPr txBox="1">
            <a:spLocks/>
          </p:cNvSpPr>
          <p:nvPr/>
        </p:nvSpPr>
        <p:spPr>
          <a:xfrm>
            <a:off x="771350" y="3014539"/>
            <a:ext cx="9144000" cy="2387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en-IN" sz="4000"/>
              <a:t>ICDS  - </a:t>
            </a:r>
          </a:p>
          <a:p>
            <a:r>
              <a:rPr lang="en-IN" sz="4000" b="1">
                <a:solidFill>
                  <a:srgbClr val="002060"/>
                </a:solidFill>
              </a:rPr>
              <a:t>Accounting Policies</a:t>
            </a:r>
          </a:p>
        </p:txBody>
      </p:sp>
    </p:spTree>
    <p:extLst>
      <p:ext uri="{BB962C8B-B14F-4D97-AF65-F5344CB8AC3E}">
        <p14:creationId xmlns:p14="http://schemas.microsoft.com/office/powerpoint/2010/main" val="3607590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F288E-287F-3622-2784-759965BB15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F1873-010B-37F1-3AD5-BF2360372A77}"/>
              </a:ext>
            </a:extLst>
          </p:cNvPr>
          <p:cNvSpPr>
            <a:spLocks noGrp="1"/>
          </p:cNvSpPr>
          <p:nvPr>
            <p:ph type="title"/>
          </p:nvPr>
        </p:nvSpPr>
        <p:spPr/>
        <p:txBody>
          <a:bodyPr>
            <a:normAutofit/>
          </a:bodyPr>
          <a:lstStyle/>
          <a:p>
            <a:r>
              <a:rPr lang="en-IN" sz="4400"/>
              <a:t>ICDS  - </a:t>
            </a:r>
            <a:r>
              <a:rPr lang="en-IN" sz="4400" b="1">
                <a:solidFill>
                  <a:srgbClr val="002060"/>
                </a:solidFill>
              </a:rPr>
              <a:t>Income Computation and </a:t>
            </a:r>
            <a:br>
              <a:rPr lang="en-IN" sz="4400" b="1">
                <a:solidFill>
                  <a:srgbClr val="002060"/>
                </a:solidFill>
              </a:rPr>
            </a:br>
            <a:r>
              <a:rPr lang="en-IN" sz="4400" b="1">
                <a:solidFill>
                  <a:srgbClr val="002060"/>
                </a:solidFill>
              </a:rPr>
              <a:t>Disclosure Standards</a:t>
            </a:r>
          </a:p>
        </p:txBody>
      </p:sp>
      <p:sp>
        <p:nvSpPr>
          <p:cNvPr id="3" name="Content Placeholder 2">
            <a:extLst>
              <a:ext uri="{FF2B5EF4-FFF2-40B4-BE49-F238E27FC236}">
                <a16:creationId xmlns:a16="http://schemas.microsoft.com/office/drawing/2014/main" id="{ED4D890A-CBCA-DF3E-206D-082E9B3D20AE}"/>
              </a:ext>
            </a:extLst>
          </p:cNvPr>
          <p:cNvSpPr>
            <a:spLocks noGrp="1"/>
          </p:cNvSpPr>
          <p:nvPr>
            <p:ph idx="1"/>
          </p:nvPr>
        </p:nvSpPr>
        <p:spPr/>
        <p:txBody>
          <a:bodyPr>
            <a:noAutofit/>
          </a:bodyPr>
          <a:lstStyle/>
          <a:p>
            <a:pPr marL="0" indent="0" algn="just">
              <a:buNone/>
            </a:pPr>
            <a:r>
              <a:rPr lang="en-US" sz="1600" b="1" u="sng">
                <a:solidFill>
                  <a:srgbClr val="002060"/>
                </a:solidFill>
              </a:rPr>
              <a:t>Materiality</a:t>
            </a:r>
          </a:p>
          <a:p>
            <a:pPr algn="just"/>
            <a:r>
              <a:rPr lang="en-US" sz="1600"/>
              <a:t>No concept of materiality in ICDS unlike, AS-1. </a:t>
            </a:r>
          </a:p>
          <a:p>
            <a:pPr algn="just"/>
            <a:r>
              <a:rPr lang="en-US" sz="1600"/>
              <a:t>No likely significant tax impact</a:t>
            </a:r>
          </a:p>
          <a:p>
            <a:pPr algn="just"/>
            <a:r>
              <a:rPr lang="en-US" sz="1600"/>
              <a:t>In the absence of materiality concept, considerable time and cost will be involved making trivial adjustments in net profit as per books of account to arrive at PGBP since authorities may insist on strict application of ICDS even on small value items.</a:t>
            </a:r>
          </a:p>
          <a:p>
            <a:pPr marL="0" indent="0" algn="just">
              <a:buNone/>
            </a:pPr>
            <a:r>
              <a:rPr lang="en-US" sz="1600" b="1" u="sng">
                <a:solidFill>
                  <a:srgbClr val="002060"/>
                </a:solidFill>
              </a:rPr>
              <a:t>Prudence</a:t>
            </a:r>
          </a:p>
          <a:p>
            <a:pPr algn="just"/>
            <a:r>
              <a:rPr lang="en-US" sz="1600"/>
              <a:t>Based upon the concept of ‘prudence’, AS-1 precludes recognition of anticipated profits and requires recognition of expected losses.</a:t>
            </a:r>
          </a:p>
          <a:p>
            <a:pPr algn="just"/>
            <a:r>
              <a:rPr lang="en-US" sz="1600"/>
              <a:t>However, ICDS provides that expected losses or mark to market losses shall not be recognized unless permitted by any other ICDS to avoid differential treatment for recognition of income and losses.</a:t>
            </a:r>
          </a:p>
          <a:p>
            <a:pPr algn="just"/>
            <a:r>
              <a:rPr lang="en-US" sz="1600"/>
              <a:t>Finance Act 2018, introduced new section 40A(13) to provide that MTM loss and expected loss shall be disallowed except specifically permitted by other notified ICDS.</a:t>
            </a:r>
          </a:p>
          <a:p>
            <a:pPr algn="just"/>
            <a:r>
              <a:rPr lang="en-US" sz="1600"/>
              <a:t>Further, Finance Act 2018, introduced new section 36(1)(xviii) to provide that MTM loss and expected loss shall be allowed as specifically permitted by notified ICDS.</a:t>
            </a:r>
          </a:p>
        </p:txBody>
      </p:sp>
      <p:sp>
        <p:nvSpPr>
          <p:cNvPr id="5" name="Slide Number Placeholder 4">
            <a:extLst>
              <a:ext uri="{FF2B5EF4-FFF2-40B4-BE49-F238E27FC236}">
                <a16:creationId xmlns:a16="http://schemas.microsoft.com/office/drawing/2014/main" id="{CAD53193-F1E3-7795-B1F7-9C2DAA5F2BB7}"/>
              </a:ext>
            </a:extLst>
          </p:cNvPr>
          <p:cNvSpPr>
            <a:spLocks noGrp="1"/>
          </p:cNvSpPr>
          <p:nvPr>
            <p:ph type="sldNum" sz="quarter" idx="12"/>
          </p:nvPr>
        </p:nvSpPr>
        <p:spPr/>
        <p:txBody>
          <a:bodyPr/>
          <a:lstStyle/>
          <a:p>
            <a:fld id="{51106E2C-066D-4005-8388-75895575757B}" type="slidenum">
              <a:rPr lang="en-IN" smtClean="0"/>
              <a:t>36</a:t>
            </a:fld>
            <a:endParaRPr lang="en-IN"/>
          </a:p>
        </p:txBody>
      </p:sp>
      <p:sp>
        <p:nvSpPr>
          <p:cNvPr id="4" name="Rectangle: Rounded Corners 3">
            <a:extLst>
              <a:ext uri="{FF2B5EF4-FFF2-40B4-BE49-F238E27FC236}">
                <a16:creationId xmlns:a16="http://schemas.microsoft.com/office/drawing/2014/main" id="{79B117E6-BD5D-5028-AE35-04E542A417D4}"/>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B3CA2655-C1C8-8E68-B74E-9E2F74A3A580}"/>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0A7F2847-8DD2-7FAD-B4D2-6DBEA9293DFB}"/>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8FDA5E84-8732-BE5C-57FE-727A2731B698}"/>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84382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CB5AF-1975-759D-974B-F4C5AEEE05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0DF429-7AFD-A33F-5C05-F103004697F9}"/>
              </a:ext>
            </a:extLst>
          </p:cNvPr>
          <p:cNvSpPr>
            <a:spLocks noGrp="1"/>
          </p:cNvSpPr>
          <p:nvPr>
            <p:ph type="title"/>
          </p:nvPr>
        </p:nvSpPr>
        <p:spPr/>
        <p:txBody>
          <a:bodyPr>
            <a:normAutofit/>
          </a:bodyPr>
          <a:lstStyle/>
          <a:p>
            <a:r>
              <a:rPr lang="en-IN" sz="4400"/>
              <a:t>ICDS  - </a:t>
            </a:r>
            <a:r>
              <a:rPr lang="en-IN" sz="4400" b="1">
                <a:solidFill>
                  <a:srgbClr val="002060"/>
                </a:solidFill>
              </a:rPr>
              <a:t>Income Computation and </a:t>
            </a:r>
            <a:br>
              <a:rPr lang="en-IN" sz="4400" b="1">
                <a:solidFill>
                  <a:srgbClr val="002060"/>
                </a:solidFill>
              </a:rPr>
            </a:br>
            <a:r>
              <a:rPr lang="en-IN" sz="4400" b="1">
                <a:solidFill>
                  <a:srgbClr val="002060"/>
                </a:solidFill>
              </a:rPr>
              <a:t>Disclosure Standards</a:t>
            </a:r>
          </a:p>
        </p:txBody>
      </p:sp>
      <p:sp>
        <p:nvSpPr>
          <p:cNvPr id="3" name="Content Placeholder 2">
            <a:extLst>
              <a:ext uri="{FF2B5EF4-FFF2-40B4-BE49-F238E27FC236}">
                <a16:creationId xmlns:a16="http://schemas.microsoft.com/office/drawing/2014/main" id="{13ED1561-624E-456D-A390-AD47E661B77D}"/>
              </a:ext>
            </a:extLst>
          </p:cNvPr>
          <p:cNvSpPr>
            <a:spLocks noGrp="1"/>
          </p:cNvSpPr>
          <p:nvPr>
            <p:ph idx="1"/>
          </p:nvPr>
        </p:nvSpPr>
        <p:spPr/>
        <p:txBody>
          <a:bodyPr>
            <a:noAutofit/>
          </a:bodyPr>
          <a:lstStyle/>
          <a:p>
            <a:pPr marL="0" indent="0" algn="just">
              <a:buNone/>
            </a:pPr>
            <a:r>
              <a:rPr lang="en-US" sz="1600" b="1" u="sng" dirty="0">
                <a:solidFill>
                  <a:srgbClr val="002060"/>
                </a:solidFill>
              </a:rPr>
              <a:t>Prudence</a:t>
            </a:r>
          </a:p>
          <a:p>
            <a:pPr algn="just"/>
            <a:r>
              <a:rPr lang="en-US" sz="1600" dirty="0"/>
              <a:t>Further, as per FAQ 8 dated 23rd March, 2017 issued by CBDT, expected gains or mark-to-market gains shall not be recognized unless permitted by any other ICDS.</a:t>
            </a:r>
          </a:p>
          <a:p>
            <a:pPr algn="just"/>
            <a:r>
              <a:rPr lang="en-US" sz="1600" dirty="0"/>
              <a:t> In the absence of prudence as a fundamental assumption, there could be several situations which could result in earlier recognition of income or gains or later recognition of expenses as compared to that under AS. E.g. provision for warranty expenses on sales made.</a:t>
            </a:r>
          </a:p>
          <a:p>
            <a:pPr algn="just"/>
            <a:r>
              <a:rPr lang="en-US" sz="1600" dirty="0"/>
              <a:t>An ambiguity would arise on deductibility of losses which are not covered in any specific ICDS. E.g. Currently no specific proposed ICDS dealing with MTM loss on derivatives.</a:t>
            </a:r>
          </a:p>
          <a:p>
            <a:pPr marL="0" indent="0" algn="just">
              <a:buNone/>
            </a:pPr>
            <a:r>
              <a:rPr lang="en-US" sz="1600" b="1" u="sng" dirty="0">
                <a:solidFill>
                  <a:srgbClr val="002060"/>
                </a:solidFill>
              </a:rPr>
              <a:t>Accounting Policy</a:t>
            </a:r>
          </a:p>
          <a:p>
            <a:pPr algn="just"/>
            <a:r>
              <a:rPr lang="en-US" sz="1600" dirty="0"/>
              <a:t>Accounting policy shall not be changed without “reasonable cause”. The term “reasonable cause” is not defined in the Act.</a:t>
            </a:r>
          </a:p>
          <a:p>
            <a:pPr algn="just"/>
            <a:r>
              <a:rPr lang="en-US" sz="1600" dirty="0"/>
              <a:t>The CBDT has clarified in FAQ no 8 that under the Act, “reasonable cause” is an existing concept and has evolved well over a period of time conferring desired flexibility to the tax payer in deserving cases.</a:t>
            </a:r>
          </a:p>
        </p:txBody>
      </p:sp>
      <p:sp>
        <p:nvSpPr>
          <p:cNvPr id="5" name="Slide Number Placeholder 4">
            <a:extLst>
              <a:ext uri="{FF2B5EF4-FFF2-40B4-BE49-F238E27FC236}">
                <a16:creationId xmlns:a16="http://schemas.microsoft.com/office/drawing/2014/main" id="{9D9DDBA8-607C-8111-7475-BB6C08630A9E}"/>
              </a:ext>
            </a:extLst>
          </p:cNvPr>
          <p:cNvSpPr>
            <a:spLocks noGrp="1"/>
          </p:cNvSpPr>
          <p:nvPr>
            <p:ph type="sldNum" sz="quarter" idx="12"/>
          </p:nvPr>
        </p:nvSpPr>
        <p:spPr/>
        <p:txBody>
          <a:bodyPr/>
          <a:lstStyle/>
          <a:p>
            <a:fld id="{51106E2C-066D-4005-8388-75895575757B}" type="slidenum">
              <a:rPr lang="en-IN" smtClean="0"/>
              <a:t>37</a:t>
            </a:fld>
            <a:endParaRPr lang="en-IN"/>
          </a:p>
        </p:txBody>
      </p:sp>
      <p:sp>
        <p:nvSpPr>
          <p:cNvPr id="4" name="Rectangle: Rounded Corners 3">
            <a:extLst>
              <a:ext uri="{FF2B5EF4-FFF2-40B4-BE49-F238E27FC236}">
                <a16:creationId xmlns:a16="http://schemas.microsoft.com/office/drawing/2014/main" id="{8A8F79FF-8EB2-57AA-9C20-08853DF4D95E}"/>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2A8C9B65-4BB6-E1BA-79F1-A12CA3AC5B5B}"/>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B78ADA09-F910-14B5-4674-C8522C65C7BD}"/>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E2CF147A-5142-791B-F772-45ACE5F59111}"/>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544964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87C35-5703-6345-C95B-F360E22F7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7ACCA7-00C3-121B-AAF5-AF8ECDD0B688}"/>
              </a:ext>
            </a:extLst>
          </p:cNvPr>
          <p:cNvSpPr>
            <a:spLocks noGrp="1"/>
          </p:cNvSpPr>
          <p:nvPr>
            <p:ph type="title"/>
          </p:nvPr>
        </p:nvSpPr>
        <p:spPr/>
        <p:txBody>
          <a:bodyPr>
            <a:normAutofit/>
          </a:bodyPr>
          <a:lstStyle/>
          <a:p>
            <a:r>
              <a:rPr lang="en-IN" sz="4400" dirty="0"/>
              <a:t>ICDS  - </a:t>
            </a:r>
            <a:r>
              <a:rPr lang="en-IN" sz="4400" b="1" dirty="0">
                <a:solidFill>
                  <a:srgbClr val="002060"/>
                </a:solidFill>
              </a:rPr>
              <a:t>Income Computation and </a:t>
            </a:r>
            <a:br>
              <a:rPr lang="en-IN" sz="4400" b="1" dirty="0">
                <a:solidFill>
                  <a:srgbClr val="002060"/>
                </a:solidFill>
              </a:rPr>
            </a:br>
            <a:r>
              <a:rPr lang="en-IN" sz="4400" b="1" dirty="0">
                <a:solidFill>
                  <a:srgbClr val="002060"/>
                </a:solidFill>
              </a:rPr>
              <a:t>Disclosure Standards</a:t>
            </a:r>
          </a:p>
        </p:txBody>
      </p:sp>
      <p:sp>
        <p:nvSpPr>
          <p:cNvPr id="3" name="Content Placeholder 2">
            <a:extLst>
              <a:ext uri="{FF2B5EF4-FFF2-40B4-BE49-F238E27FC236}">
                <a16:creationId xmlns:a16="http://schemas.microsoft.com/office/drawing/2014/main" id="{FBB863ED-E28F-7665-9DDF-0CBD0B38D03D}"/>
              </a:ext>
            </a:extLst>
          </p:cNvPr>
          <p:cNvSpPr>
            <a:spLocks noGrp="1"/>
          </p:cNvSpPr>
          <p:nvPr>
            <p:ph idx="1"/>
          </p:nvPr>
        </p:nvSpPr>
        <p:spPr/>
        <p:txBody>
          <a:bodyPr>
            <a:noAutofit/>
          </a:bodyPr>
          <a:lstStyle/>
          <a:p>
            <a:pPr marL="0" indent="0" algn="just">
              <a:buNone/>
            </a:pPr>
            <a:r>
              <a:rPr lang="en-US" sz="1600" b="1" dirty="0"/>
              <a:t>Example:</a:t>
            </a:r>
          </a:p>
          <a:p>
            <a:pPr marL="0" indent="0" algn="just">
              <a:buNone/>
            </a:pPr>
            <a:endParaRPr lang="en-US" sz="1600" dirty="0"/>
          </a:p>
          <a:p>
            <a:pPr marL="0" indent="0" algn="just">
              <a:buNone/>
            </a:pPr>
            <a:endParaRPr lang="en-US" sz="1600" dirty="0"/>
          </a:p>
          <a:p>
            <a:pPr marL="0" indent="0" algn="just">
              <a:buNone/>
            </a:pPr>
            <a:endParaRPr lang="en-US" sz="1600" dirty="0"/>
          </a:p>
          <a:p>
            <a:pPr marL="0" indent="0" algn="just">
              <a:buNone/>
            </a:pPr>
            <a:endParaRPr lang="en-US" sz="1600" dirty="0"/>
          </a:p>
          <a:p>
            <a:pPr marL="0" indent="0" algn="just">
              <a:buNone/>
            </a:pPr>
            <a:endParaRPr lang="en-US" sz="1600" dirty="0"/>
          </a:p>
          <a:p>
            <a:pPr marL="0" indent="0" algn="just">
              <a:buNone/>
            </a:pPr>
            <a:endParaRPr lang="en-US" sz="1600" dirty="0"/>
          </a:p>
          <a:p>
            <a:pPr marL="0" indent="0" algn="just">
              <a:buNone/>
            </a:pPr>
            <a:endParaRPr lang="en-US" sz="1600" dirty="0"/>
          </a:p>
          <a:p>
            <a:pPr marL="0" indent="0" algn="just">
              <a:buNone/>
            </a:pPr>
            <a:endParaRPr lang="en-US" sz="1600" dirty="0"/>
          </a:p>
          <a:p>
            <a:pPr marL="0" indent="0" algn="just">
              <a:buNone/>
            </a:pPr>
            <a:endParaRPr lang="en-US" sz="1600" dirty="0"/>
          </a:p>
          <a:p>
            <a:pPr marL="0" indent="0" algn="just">
              <a:buNone/>
            </a:pPr>
            <a:r>
              <a:rPr lang="en-US" sz="1600" b="1" dirty="0"/>
              <a:t>Note: </a:t>
            </a:r>
            <a:r>
              <a:rPr lang="en-US" sz="1600" dirty="0"/>
              <a:t>Deferred Tax Asset (DTA)/ Deferred Tax Liability (DTL) as the case may be as per AS 22 would arise.</a:t>
            </a:r>
          </a:p>
        </p:txBody>
      </p:sp>
      <p:sp>
        <p:nvSpPr>
          <p:cNvPr id="5" name="Slide Number Placeholder 4">
            <a:extLst>
              <a:ext uri="{FF2B5EF4-FFF2-40B4-BE49-F238E27FC236}">
                <a16:creationId xmlns:a16="http://schemas.microsoft.com/office/drawing/2014/main" id="{58267CF8-341B-8F44-EB50-0A739556F307}"/>
              </a:ext>
            </a:extLst>
          </p:cNvPr>
          <p:cNvSpPr>
            <a:spLocks noGrp="1"/>
          </p:cNvSpPr>
          <p:nvPr>
            <p:ph type="sldNum" sz="quarter" idx="12"/>
          </p:nvPr>
        </p:nvSpPr>
        <p:spPr/>
        <p:txBody>
          <a:bodyPr/>
          <a:lstStyle/>
          <a:p>
            <a:fld id="{51106E2C-066D-4005-8388-75895575757B}" type="slidenum">
              <a:rPr lang="en-IN" smtClean="0"/>
              <a:t>38</a:t>
            </a:fld>
            <a:endParaRPr lang="en-IN"/>
          </a:p>
        </p:txBody>
      </p:sp>
      <p:sp>
        <p:nvSpPr>
          <p:cNvPr id="4" name="Rectangle: Rounded Corners 3">
            <a:extLst>
              <a:ext uri="{FF2B5EF4-FFF2-40B4-BE49-F238E27FC236}">
                <a16:creationId xmlns:a16="http://schemas.microsoft.com/office/drawing/2014/main" id="{0E66E882-A8E9-7548-A712-7C20BBA62137}"/>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35EDBC04-5723-F713-9C30-DB5DCDB667CA}"/>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A8F59B7E-6BAC-2A0F-360D-0BE781DF9BAE}"/>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787C1F11-CAAE-BC68-12B3-9E586E652758}"/>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9" name="Table 8">
            <a:extLst>
              <a:ext uri="{FF2B5EF4-FFF2-40B4-BE49-F238E27FC236}">
                <a16:creationId xmlns:a16="http://schemas.microsoft.com/office/drawing/2014/main" id="{C7D28C58-572C-FBE1-7FEA-F112B25A457F}"/>
              </a:ext>
            </a:extLst>
          </p:cNvPr>
          <p:cNvGraphicFramePr>
            <a:graphicFrameLocks noGrp="1"/>
          </p:cNvGraphicFramePr>
          <p:nvPr>
            <p:extLst>
              <p:ext uri="{D42A27DB-BD31-4B8C-83A1-F6EECF244321}">
                <p14:modId xmlns:p14="http://schemas.microsoft.com/office/powerpoint/2010/main" val="2062458148"/>
              </p:ext>
            </p:extLst>
          </p:nvPr>
        </p:nvGraphicFramePr>
        <p:xfrm>
          <a:off x="838200" y="2281439"/>
          <a:ext cx="10515602" cy="2712720"/>
        </p:xfrm>
        <a:graphic>
          <a:graphicData uri="http://schemas.openxmlformats.org/drawingml/2006/table">
            <a:tbl>
              <a:tblPr firstRow="1" bandRow="1">
                <a:tableStyleId>{5940675A-B579-460E-94D1-54222C63F5DA}</a:tableStyleId>
              </a:tblPr>
              <a:tblGrid>
                <a:gridCol w="641879">
                  <a:extLst>
                    <a:ext uri="{9D8B030D-6E8A-4147-A177-3AD203B41FA5}">
                      <a16:colId xmlns:a16="http://schemas.microsoft.com/office/drawing/2014/main" val="735729226"/>
                    </a:ext>
                  </a:extLst>
                </a:gridCol>
                <a:gridCol w="1292966">
                  <a:extLst>
                    <a:ext uri="{9D8B030D-6E8A-4147-A177-3AD203B41FA5}">
                      <a16:colId xmlns:a16="http://schemas.microsoft.com/office/drawing/2014/main" val="1508028684"/>
                    </a:ext>
                  </a:extLst>
                </a:gridCol>
                <a:gridCol w="1292966">
                  <a:extLst>
                    <a:ext uri="{9D8B030D-6E8A-4147-A177-3AD203B41FA5}">
                      <a16:colId xmlns:a16="http://schemas.microsoft.com/office/drawing/2014/main" val="472987716"/>
                    </a:ext>
                  </a:extLst>
                </a:gridCol>
                <a:gridCol w="1292966">
                  <a:extLst>
                    <a:ext uri="{9D8B030D-6E8A-4147-A177-3AD203B41FA5}">
                      <a16:colId xmlns:a16="http://schemas.microsoft.com/office/drawing/2014/main" val="373648946"/>
                    </a:ext>
                  </a:extLst>
                </a:gridCol>
                <a:gridCol w="1292966">
                  <a:extLst>
                    <a:ext uri="{9D8B030D-6E8A-4147-A177-3AD203B41FA5}">
                      <a16:colId xmlns:a16="http://schemas.microsoft.com/office/drawing/2014/main" val="3693584024"/>
                    </a:ext>
                  </a:extLst>
                </a:gridCol>
                <a:gridCol w="4701859">
                  <a:extLst>
                    <a:ext uri="{9D8B030D-6E8A-4147-A177-3AD203B41FA5}">
                      <a16:colId xmlns:a16="http://schemas.microsoft.com/office/drawing/2014/main" val="4117759702"/>
                    </a:ext>
                  </a:extLst>
                </a:gridCol>
              </a:tblGrid>
              <a:tr h="370840">
                <a:tc>
                  <a:txBody>
                    <a:bodyPr/>
                    <a:lstStyle/>
                    <a:p>
                      <a:r>
                        <a:rPr lang="en-IN" sz="1600" b="1" dirty="0">
                          <a:solidFill>
                            <a:schemeClr val="bg1"/>
                          </a:solidFill>
                        </a:rPr>
                        <a:t>Year</a:t>
                      </a:r>
                    </a:p>
                  </a:txBody>
                  <a:tcPr>
                    <a:solidFill>
                      <a:srgbClr val="002060"/>
                    </a:solidFill>
                  </a:tcPr>
                </a:tc>
                <a:tc>
                  <a:txBody>
                    <a:bodyPr/>
                    <a:lstStyle/>
                    <a:p>
                      <a:r>
                        <a:rPr lang="en-IN" sz="1600" b="1" dirty="0">
                          <a:solidFill>
                            <a:schemeClr val="bg1"/>
                          </a:solidFill>
                        </a:rPr>
                        <a:t>Loss</a:t>
                      </a:r>
                    </a:p>
                  </a:txBody>
                  <a:tcPr>
                    <a:solidFill>
                      <a:srgbClr val="002060"/>
                    </a:solidFill>
                  </a:tcPr>
                </a:tc>
                <a:tc>
                  <a:txBody>
                    <a:bodyPr/>
                    <a:lstStyle/>
                    <a:p>
                      <a:r>
                        <a:rPr lang="en-IN" sz="1600" b="1" dirty="0">
                          <a:solidFill>
                            <a:schemeClr val="bg1"/>
                          </a:solidFill>
                        </a:rPr>
                        <a:t>Anticipated Income</a:t>
                      </a:r>
                    </a:p>
                  </a:txBody>
                  <a:tcPr>
                    <a:solidFill>
                      <a:srgbClr val="002060"/>
                    </a:solidFill>
                  </a:tcPr>
                </a:tc>
                <a:tc>
                  <a:txBody>
                    <a:bodyPr/>
                    <a:lstStyle/>
                    <a:p>
                      <a:r>
                        <a:rPr lang="en-IN" sz="1600" b="1" dirty="0">
                          <a:solidFill>
                            <a:schemeClr val="bg1"/>
                          </a:solidFill>
                        </a:rPr>
                        <a:t>Income Tax</a:t>
                      </a:r>
                    </a:p>
                  </a:txBody>
                  <a:tcPr>
                    <a:solidFill>
                      <a:srgbClr val="002060"/>
                    </a:solidFill>
                  </a:tcPr>
                </a:tc>
                <a:tc>
                  <a:txBody>
                    <a:bodyPr/>
                    <a:lstStyle/>
                    <a:p>
                      <a:r>
                        <a:rPr lang="en-IN" sz="1600" b="1" dirty="0">
                          <a:solidFill>
                            <a:schemeClr val="bg1"/>
                          </a:solidFill>
                        </a:rPr>
                        <a:t>Books of Account</a:t>
                      </a:r>
                    </a:p>
                  </a:txBody>
                  <a:tcPr>
                    <a:solidFill>
                      <a:srgbClr val="002060"/>
                    </a:solidFill>
                  </a:tcPr>
                </a:tc>
                <a:tc>
                  <a:txBody>
                    <a:bodyPr/>
                    <a:lstStyle/>
                    <a:p>
                      <a:r>
                        <a:rPr lang="en-IN" sz="1600" b="1" dirty="0">
                          <a:solidFill>
                            <a:schemeClr val="bg1"/>
                          </a:solidFill>
                        </a:rPr>
                        <a:t>Remarks</a:t>
                      </a:r>
                    </a:p>
                  </a:txBody>
                  <a:tcPr>
                    <a:solidFill>
                      <a:srgbClr val="002060"/>
                    </a:solidFill>
                  </a:tcPr>
                </a:tc>
                <a:extLst>
                  <a:ext uri="{0D108BD9-81ED-4DB2-BD59-A6C34878D82A}">
                    <a16:rowId xmlns:a16="http://schemas.microsoft.com/office/drawing/2014/main" val="397505452"/>
                  </a:ext>
                </a:extLst>
              </a:tr>
              <a:tr h="370840">
                <a:tc>
                  <a:txBody>
                    <a:bodyPr/>
                    <a:lstStyle/>
                    <a:p>
                      <a:r>
                        <a:rPr lang="en-IN" sz="1600" dirty="0"/>
                        <a:t>1</a:t>
                      </a:r>
                    </a:p>
                  </a:txBody>
                  <a:tcPr/>
                </a:tc>
                <a:tc>
                  <a:txBody>
                    <a:bodyPr/>
                    <a:lstStyle/>
                    <a:p>
                      <a:r>
                        <a:rPr lang="en-IN" sz="1600" dirty="0"/>
                        <a:t>Expected Loss = </a:t>
                      </a:r>
                    </a:p>
                    <a:p>
                      <a:r>
                        <a:rPr lang="en-IN" sz="1600" dirty="0"/>
                        <a:t>Rs. (5,000)</a:t>
                      </a:r>
                    </a:p>
                  </a:txBody>
                  <a:tcPr/>
                </a:tc>
                <a:tc>
                  <a:txBody>
                    <a:bodyPr/>
                    <a:lstStyle/>
                    <a:p>
                      <a:r>
                        <a:rPr lang="en-IN" sz="1600" dirty="0"/>
                        <a:t>Annual Income = </a:t>
                      </a:r>
                    </a:p>
                    <a:p>
                      <a:r>
                        <a:rPr lang="en-IN" sz="1600" dirty="0"/>
                        <a:t>Rs. 1,000</a:t>
                      </a:r>
                    </a:p>
                  </a:txBody>
                  <a:tcPr/>
                </a:tc>
                <a:tc>
                  <a:txBody>
                    <a:bodyPr/>
                    <a:lstStyle/>
                    <a:p>
                      <a:r>
                        <a:rPr lang="en-IN" sz="1600" dirty="0"/>
                        <a:t>Rs. 1,000</a:t>
                      </a:r>
                    </a:p>
                  </a:txBody>
                  <a:tcPr/>
                </a:tc>
                <a:tc>
                  <a:txBody>
                    <a:bodyPr/>
                    <a:lstStyle/>
                    <a:p>
                      <a:r>
                        <a:rPr lang="en-IN" sz="1600" dirty="0"/>
                        <a:t>Rs. (4,000)</a:t>
                      </a:r>
                    </a:p>
                  </a:txBody>
                  <a:tcPr/>
                </a:tc>
                <a:tc>
                  <a:txBody>
                    <a:bodyPr/>
                    <a:lstStyle/>
                    <a:p>
                      <a:r>
                        <a:rPr lang="en-US" sz="1600" dirty="0"/>
                        <a:t>Foreseeable loss is not allowed as deduction in Year 1 as per ICDS but actual profit is taxed and thus tax is required to be paid as per Normal Provisions on Rs. 1,000.</a:t>
                      </a:r>
                      <a:endParaRPr lang="en-IN" sz="1600" dirty="0"/>
                    </a:p>
                  </a:txBody>
                  <a:tcPr/>
                </a:tc>
                <a:extLst>
                  <a:ext uri="{0D108BD9-81ED-4DB2-BD59-A6C34878D82A}">
                    <a16:rowId xmlns:a16="http://schemas.microsoft.com/office/drawing/2014/main" val="3951633994"/>
                  </a:ext>
                </a:extLst>
              </a:tr>
              <a:tr h="370840">
                <a:tc>
                  <a:txBody>
                    <a:bodyPr/>
                    <a:lstStyle/>
                    <a:p>
                      <a:r>
                        <a:rPr lang="en-IN" sz="1600" dirty="0"/>
                        <a:t>2</a:t>
                      </a:r>
                    </a:p>
                  </a:txBody>
                  <a:tcPr/>
                </a:tc>
                <a:tc>
                  <a:txBody>
                    <a:bodyPr/>
                    <a:lstStyle/>
                    <a:p>
                      <a:r>
                        <a:rPr lang="en-IN" sz="1600" dirty="0"/>
                        <a:t>Actual Loss = Rs. (5,000)</a:t>
                      </a:r>
                    </a:p>
                  </a:txBody>
                  <a:tcPr/>
                </a:tc>
                <a:tc>
                  <a:txBody>
                    <a:bodyPr/>
                    <a:lstStyle/>
                    <a:p>
                      <a:r>
                        <a:rPr lang="en-IN" sz="1600" dirty="0"/>
                        <a:t>Actual Income = </a:t>
                      </a:r>
                    </a:p>
                    <a:p>
                      <a:r>
                        <a:rPr lang="en-IN" sz="1600" dirty="0"/>
                        <a:t>Rs. 1,000</a:t>
                      </a:r>
                    </a:p>
                  </a:txBody>
                  <a:tcPr/>
                </a:tc>
                <a:tc>
                  <a:txBody>
                    <a:bodyPr/>
                    <a:lstStyle/>
                    <a:p>
                      <a:r>
                        <a:rPr lang="en-IN" sz="1600" dirty="0"/>
                        <a:t>Rs. (4,000)</a:t>
                      </a:r>
                    </a:p>
                  </a:txBody>
                  <a:tcPr/>
                </a:tc>
                <a:tc>
                  <a:txBody>
                    <a:bodyPr/>
                    <a:lstStyle/>
                    <a:p>
                      <a:r>
                        <a:rPr lang="en-IN" sz="1600" dirty="0"/>
                        <a:t>Rs. 1,000</a:t>
                      </a:r>
                    </a:p>
                  </a:txBody>
                  <a:tcPr/>
                </a:tc>
                <a:tc>
                  <a:txBody>
                    <a:bodyPr/>
                    <a:lstStyle/>
                    <a:p>
                      <a:r>
                        <a:rPr lang="en-US" sz="1600" dirty="0"/>
                        <a:t>As per ICDS, the actual loss will now be allowed in year 2 and actual gain will be regarded as income in accounts. However, MAT will apply and tax is required to be paid as per the provisions of MAT.</a:t>
                      </a:r>
                      <a:endParaRPr lang="en-IN" sz="1600" dirty="0"/>
                    </a:p>
                  </a:txBody>
                  <a:tcPr/>
                </a:tc>
                <a:extLst>
                  <a:ext uri="{0D108BD9-81ED-4DB2-BD59-A6C34878D82A}">
                    <a16:rowId xmlns:a16="http://schemas.microsoft.com/office/drawing/2014/main" val="384679681"/>
                  </a:ext>
                </a:extLst>
              </a:tr>
            </a:tbl>
          </a:graphicData>
        </a:graphic>
      </p:graphicFrame>
    </p:spTree>
    <p:extLst>
      <p:ext uri="{BB962C8B-B14F-4D97-AF65-F5344CB8AC3E}">
        <p14:creationId xmlns:p14="http://schemas.microsoft.com/office/powerpoint/2010/main" val="2114774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98C1A-4B47-1113-2CDA-965EA89C45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5A4C7D-6EE2-2966-F50F-6121F46FE516}"/>
              </a:ext>
            </a:extLst>
          </p:cNvPr>
          <p:cNvSpPr>
            <a:spLocks noGrp="1"/>
          </p:cNvSpPr>
          <p:nvPr>
            <p:ph type="title"/>
          </p:nvPr>
        </p:nvSpPr>
        <p:spPr/>
        <p:txBody>
          <a:bodyPr>
            <a:normAutofit/>
          </a:bodyPr>
          <a:lstStyle/>
          <a:p>
            <a:r>
              <a:rPr lang="en-IN" sz="4400"/>
              <a:t>ICDS  - </a:t>
            </a:r>
            <a:r>
              <a:rPr lang="en-IN" sz="4400" b="1">
                <a:solidFill>
                  <a:srgbClr val="002060"/>
                </a:solidFill>
              </a:rPr>
              <a:t>Income Computation and </a:t>
            </a:r>
            <a:br>
              <a:rPr lang="en-IN" sz="4400" b="1">
                <a:solidFill>
                  <a:srgbClr val="002060"/>
                </a:solidFill>
              </a:rPr>
            </a:br>
            <a:r>
              <a:rPr lang="en-IN" sz="4400" b="1">
                <a:solidFill>
                  <a:srgbClr val="002060"/>
                </a:solidFill>
              </a:rPr>
              <a:t>Disclosure Standards</a:t>
            </a:r>
          </a:p>
        </p:txBody>
      </p:sp>
      <p:sp>
        <p:nvSpPr>
          <p:cNvPr id="3" name="Content Placeholder 2">
            <a:extLst>
              <a:ext uri="{FF2B5EF4-FFF2-40B4-BE49-F238E27FC236}">
                <a16:creationId xmlns:a16="http://schemas.microsoft.com/office/drawing/2014/main" id="{7F1F6B9B-1B85-CD2A-60A5-BA0AF6779FF1}"/>
              </a:ext>
            </a:extLst>
          </p:cNvPr>
          <p:cNvSpPr>
            <a:spLocks noGrp="1"/>
          </p:cNvSpPr>
          <p:nvPr>
            <p:ph idx="1"/>
          </p:nvPr>
        </p:nvSpPr>
        <p:spPr/>
        <p:txBody>
          <a:bodyPr>
            <a:noAutofit/>
          </a:bodyPr>
          <a:lstStyle/>
          <a:p>
            <a:pPr marL="0" indent="0" algn="just">
              <a:buNone/>
            </a:pPr>
            <a:r>
              <a:rPr lang="en-US" sz="1600" b="1" u="sng" dirty="0">
                <a:solidFill>
                  <a:srgbClr val="002060"/>
                </a:solidFill>
              </a:rPr>
              <a:t>Valuation of Inventories (ICDS II – Service Contracts)</a:t>
            </a:r>
          </a:p>
          <a:p>
            <a:pPr marL="0" indent="0" algn="just">
              <a:buNone/>
            </a:pPr>
            <a:endParaRPr lang="en-US" sz="1600" b="1" u="sng" dirty="0">
              <a:solidFill>
                <a:srgbClr val="002060"/>
              </a:solidFill>
            </a:endParaRPr>
          </a:p>
          <a:p>
            <a:pPr marL="0" indent="0" algn="just">
              <a:buNone/>
            </a:pPr>
            <a:endParaRPr lang="en-US" sz="1600" b="1" u="sng" dirty="0">
              <a:solidFill>
                <a:srgbClr val="002060"/>
              </a:solidFill>
            </a:endParaRPr>
          </a:p>
          <a:p>
            <a:pPr marL="0" indent="0" algn="just">
              <a:buNone/>
            </a:pPr>
            <a:endParaRPr lang="en-US" sz="1600" b="1" u="sng" dirty="0">
              <a:solidFill>
                <a:srgbClr val="002060"/>
              </a:solidFill>
            </a:endParaRPr>
          </a:p>
          <a:p>
            <a:pPr marL="0" indent="0" algn="just">
              <a:buNone/>
            </a:pPr>
            <a:endParaRPr lang="en-US" sz="1600" b="1" u="sng" dirty="0">
              <a:solidFill>
                <a:srgbClr val="002060"/>
              </a:solidFill>
            </a:endParaRPr>
          </a:p>
          <a:p>
            <a:pPr algn="just"/>
            <a:r>
              <a:rPr lang="en-US" sz="1600" dirty="0"/>
              <a:t>Definition of inventory – does not include services? </a:t>
            </a:r>
          </a:p>
          <a:p>
            <a:pPr algn="just"/>
            <a:r>
              <a:rPr lang="en-US" sz="1600" dirty="0"/>
              <a:t>As per section 145A(</a:t>
            </a:r>
            <a:r>
              <a:rPr lang="en-US" sz="1600" dirty="0" err="1"/>
              <a:t>i</a:t>
            </a:r>
            <a:r>
              <a:rPr lang="en-US" sz="1600" dirty="0"/>
              <a:t>) introduced in the Finance Act 2018, the valuation of service inventory is to be the </a:t>
            </a:r>
            <a:r>
              <a:rPr lang="en-US" sz="1600" b="1" dirty="0"/>
              <a:t>lower of cost or NRV. </a:t>
            </a:r>
          </a:p>
          <a:p>
            <a:pPr algn="just"/>
            <a:r>
              <a:rPr lang="en-US" sz="1600" dirty="0"/>
              <a:t>The costs of services in the case of a service provider shall consist of </a:t>
            </a:r>
            <a:r>
              <a:rPr lang="en-US" sz="1600" dirty="0" err="1"/>
              <a:t>labour</a:t>
            </a:r>
            <a:r>
              <a:rPr lang="en-US" sz="1600" dirty="0"/>
              <a:t> and other costs of personnel directly engaged in providing the service including supervisory personnel and attributable overheads.</a:t>
            </a:r>
          </a:p>
          <a:p>
            <a:pPr algn="just"/>
            <a:r>
              <a:rPr lang="en-US" sz="1600" dirty="0"/>
              <a:t>As per section 145A(ii) introduced in the Finance Act 2018, the valuation of the purchase and sale of goods or services and of inventory shall be adjusted to include the amount of any tax, duty, </a:t>
            </a:r>
            <a:r>
              <a:rPr lang="en-US" sz="1600" dirty="0" err="1"/>
              <a:t>cess</a:t>
            </a:r>
            <a:r>
              <a:rPr lang="en-US" sz="1600" dirty="0"/>
              <a:t>, or fee actually paid or incurred by the assessee to bring the goods or services to the place of its location and condition as on the date of valuation</a:t>
            </a:r>
          </a:p>
        </p:txBody>
      </p:sp>
      <p:sp>
        <p:nvSpPr>
          <p:cNvPr id="5" name="Slide Number Placeholder 4">
            <a:extLst>
              <a:ext uri="{FF2B5EF4-FFF2-40B4-BE49-F238E27FC236}">
                <a16:creationId xmlns:a16="http://schemas.microsoft.com/office/drawing/2014/main" id="{67FB1BDC-1737-4399-FA68-34B17CA0A2CD}"/>
              </a:ext>
            </a:extLst>
          </p:cNvPr>
          <p:cNvSpPr>
            <a:spLocks noGrp="1"/>
          </p:cNvSpPr>
          <p:nvPr>
            <p:ph type="sldNum" sz="quarter" idx="12"/>
          </p:nvPr>
        </p:nvSpPr>
        <p:spPr/>
        <p:txBody>
          <a:bodyPr/>
          <a:lstStyle/>
          <a:p>
            <a:fld id="{51106E2C-066D-4005-8388-75895575757B}" type="slidenum">
              <a:rPr lang="en-IN" smtClean="0"/>
              <a:t>39</a:t>
            </a:fld>
            <a:endParaRPr lang="en-IN" dirty="0"/>
          </a:p>
        </p:txBody>
      </p:sp>
      <p:sp>
        <p:nvSpPr>
          <p:cNvPr id="4" name="Rectangle: Rounded Corners 3">
            <a:extLst>
              <a:ext uri="{FF2B5EF4-FFF2-40B4-BE49-F238E27FC236}">
                <a16:creationId xmlns:a16="http://schemas.microsoft.com/office/drawing/2014/main" id="{B17D7A31-A124-2FDA-F3E8-399ACA30DAA8}"/>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96550D4A-B73E-1034-4B51-6B0A64EA86C1}"/>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A3A9CE1C-78BC-0EEB-3E8A-901AA0303777}"/>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965C24DF-F443-B5BE-BB56-54FA124AFE88}"/>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9" name="Table 8">
            <a:extLst>
              <a:ext uri="{FF2B5EF4-FFF2-40B4-BE49-F238E27FC236}">
                <a16:creationId xmlns:a16="http://schemas.microsoft.com/office/drawing/2014/main" id="{771EA765-81FF-26F3-5028-64C872B50F78}"/>
              </a:ext>
            </a:extLst>
          </p:cNvPr>
          <p:cNvGraphicFramePr>
            <a:graphicFrameLocks noGrp="1"/>
          </p:cNvGraphicFramePr>
          <p:nvPr>
            <p:extLst>
              <p:ext uri="{D42A27DB-BD31-4B8C-83A1-F6EECF244321}">
                <p14:modId xmlns:p14="http://schemas.microsoft.com/office/powerpoint/2010/main" val="2296821618"/>
              </p:ext>
            </p:extLst>
          </p:nvPr>
        </p:nvGraphicFramePr>
        <p:xfrm>
          <a:off x="838200" y="2324947"/>
          <a:ext cx="10515600" cy="94996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350353946"/>
                    </a:ext>
                  </a:extLst>
                </a:gridCol>
                <a:gridCol w="5257800">
                  <a:extLst>
                    <a:ext uri="{9D8B030D-6E8A-4147-A177-3AD203B41FA5}">
                      <a16:colId xmlns:a16="http://schemas.microsoft.com/office/drawing/2014/main" val="444984439"/>
                    </a:ext>
                  </a:extLst>
                </a:gridCol>
              </a:tblGrid>
              <a:tr h="370840">
                <a:tc>
                  <a:txBody>
                    <a:bodyPr/>
                    <a:lstStyle/>
                    <a:p>
                      <a:pPr algn="ctr"/>
                      <a:r>
                        <a:rPr lang="en-IN" sz="1600" b="1" dirty="0">
                          <a:solidFill>
                            <a:schemeClr val="bg1"/>
                          </a:solidFill>
                        </a:rPr>
                        <a:t>AS-2</a:t>
                      </a:r>
                    </a:p>
                  </a:txBody>
                  <a:tcPr>
                    <a:solidFill>
                      <a:srgbClr val="002060"/>
                    </a:solidFill>
                  </a:tcPr>
                </a:tc>
                <a:tc>
                  <a:txBody>
                    <a:bodyPr/>
                    <a:lstStyle/>
                    <a:p>
                      <a:pPr algn="ctr"/>
                      <a:r>
                        <a:rPr lang="en-IN" sz="1600" b="1" dirty="0">
                          <a:solidFill>
                            <a:schemeClr val="bg1"/>
                          </a:solidFill>
                        </a:rPr>
                        <a:t>ICDS</a:t>
                      </a:r>
                    </a:p>
                  </a:txBody>
                  <a:tcPr>
                    <a:solidFill>
                      <a:srgbClr val="002060"/>
                    </a:solidFill>
                  </a:tcPr>
                </a:tc>
                <a:extLst>
                  <a:ext uri="{0D108BD9-81ED-4DB2-BD59-A6C34878D82A}">
                    <a16:rowId xmlns:a16="http://schemas.microsoft.com/office/drawing/2014/main" val="3975955862"/>
                  </a:ext>
                </a:extLst>
              </a:tr>
              <a:tr h="370840">
                <a:tc>
                  <a:txBody>
                    <a:bodyPr/>
                    <a:lstStyle/>
                    <a:p>
                      <a:r>
                        <a:rPr lang="en-US" sz="1600" dirty="0"/>
                        <a:t>AS-2 does not include work in progress (WIP) arising in the ordinary course of business of service providers.</a:t>
                      </a:r>
                      <a:endParaRPr lang="en-IN" sz="1600" dirty="0"/>
                    </a:p>
                  </a:txBody>
                  <a:tcPr/>
                </a:tc>
                <a:tc>
                  <a:txBody>
                    <a:bodyPr/>
                    <a:lstStyle/>
                    <a:p>
                      <a:r>
                        <a:rPr lang="en-US" sz="1600" dirty="0"/>
                        <a:t>Specifies that it does not apply to WIP </a:t>
                      </a:r>
                    </a:p>
                    <a:p>
                      <a:r>
                        <a:rPr lang="en-US" sz="1600" dirty="0"/>
                        <a:t>which is dealt with by other ICDS.</a:t>
                      </a:r>
                      <a:endParaRPr lang="en-IN" sz="1600" dirty="0"/>
                    </a:p>
                  </a:txBody>
                  <a:tcPr/>
                </a:tc>
                <a:extLst>
                  <a:ext uri="{0D108BD9-81ED-4DB2-BD59-A6C34878D82A}">
                    <a16:rowId xmlns:a16="http://schemas.microsoft.com/office/drawing/2014/main" val="1860110110"/>
                  </a:ext>
                </a:extLst>
              </a:tr>
            </a:tbl>
          </a:graphicData>
        </a:graphic>
      </p:graphicFrame>
    </p:spTree>
    <p:extLst>
      <p:ext uri="{BB962C8B-B14F-4D97-AF65-F5344CB8AC3E}">
        <p14:creationId xmlns:p14="http://schemas.microsoft.com/office/powerpoint/2010/main" val="4131203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AAAA2-BF13-2CF1-EDAF-EDACC6260711}"/>
              </a:ext>
            </a:extLst>
          </p:cNvPr>
          <p:cNvSpPr>
            <a:spLocks noGrp="1"/>
          </p:cNvSpPr>
          <p:nvPr>
            <p:ph type="title"/>
          </p:nvPr>
        </p:nvSpPr>
        <p:spPr/>
        <p:txBody>
          <a:bodyPr/>
          <a:lstStyle/>
          <a:p>
            <a:r>
              <a:rPr lang="en-IN"/>
              <a:t>Introduction to </a:t>
            </a:r>
            <a:r>
              <a:rPr lang="en-IN" b="1">
                <a:solidFill>
                  <a:srgbClr val="002060"/>
                </a:solidFill>
              </a:rPr>
              <a:t>Income Tax Audits</a:t>
            </a:r>
          </a:p>
        </p:txBody>
      </p:sp>
      <p:sp>
        <p:nvSpPr>
          <p:cNvPr id="3" name="Content Placeholder 2">
            <a:extLst>
              <a:ext uri="{FF2B5EF4-FFF2-40B4-BE49-F238E27FC236}">
                <a16:creationId xmlns:a16="http://schemas.microsoft.com/office/drawing/2014/main" id="{95B07883-AE2A-E9A8-31E1-EDC479EF0450}"/>
              </a:ext>
            </a:extLst>
          </p:cNvPr>
          <p:cNvSpPr>
            <a:spLocks noGrp="1"/>
          </p:cNvSpPr>
          <p:nvPr>
            <p:ph idx="1"/>
          </p:nvPr>
        </p:nvSpPr>
        <p:spPr/>
        <p:txBody>
          <a:bodyPr>
            <a:noAutofit/>
          </a:bodyPr>
          <a:lstStyle/>
          <a:p>
            <a:pPr marL="0" indent="0" algn="just">
              <a:buNone/>
            </a:pPr>
            <a:r>
              <a:rPr lang="en-US" sz="1600" b="1" u="sng" dirty="0">
                <a:solidFill>
                  <a:srgbClr val="002060"/>
                </a:solidFill>
              </a:rPr>
              <a:t>Forms Involved:</a:t>
            </a:r>
          </a:p>
          <a:p>
            <a:pPr marL="0" indent="0" algn="just">
              <a:buNone/>
            </a:pPr>
            <a:r>
              <a:rPr lang="en-US" sz="1600" b="1" dirty="0"/>
              <a:t>Form 3CA</a:t>
            </a:r>
          </a:p>
          <a:p>
            <a:pPr marL="0" indent="0" algn="just">
              <a:buNone/>
            </a:pPr>
            <a:r>
              <a:rPr lang="en-US" sz="1600" dirty="0"/>
              <a:t>Used when the taxpayer is already required to have their accounts audited under any other law (e.g., the Companies Act). The tax auditor issues this form, summarizing the audit performed as per other laws.</a:t>
            </a:r>
          </a:p>
          <a:p>
            <a:pPr marL="0" indent="0" algn="just">
              <a:buNone/>
            </a:pPr>
            <a:r>
              <a:rPr lang="en-US" sz="1600" b="1" dirty="0"/>
              <a:t>Form 3CB</a:t>
            </a:r>
            <a:r>
              <a:rPr lang="en-US" sz="1600" dirty="0"/>
              <a:t> </a:t>
            </a:r>
          </a:p>
          <a:p>
            <a:pPr marL="0" indent="0" algn="just">
              <a:buNone/>
            </a:pPr>
            <a:r>
              <a:rPr lang="en-US" sz="1600" dirty="0"/>
              <a:t>Applicable for taxpayers not required to have a statutory audit under any law but must have their accounts audited under the Income Tax Act. It covers the tax auditor’s independent audit.</a:t>
            </a:r>
          </a:p>
          <a:p>
            <a:pPr marL="0" indent="0" algn="just">
              <a:buNone/>
            </a:pPr>
            <a:r>
              <a:rPr lang="en-US" sz="1600" b="1" dirty="0"/>
              <a:t>Form 3CD</a:t>
            </a:r>
            <a:r>
              <a:rPr lang="en-US" sz="1600" dirty="0"/>
              <a:t> </a:t>
            </a:r>
          </a:p>
          <a:p>
            <a:pPr marL="0" indent="0" algn="just">
              <a:buNone/>
            </a:pPr>
            <a:r>
              <a:rPr lang="en-US" sz="1600" dirty="0"/>
              <a:t>A comprehensive statement of particulars providing 44 clauses, including the taxpayer’s income, deductions, loans, details of payments (TDS, GST), and tax liabilities. This form highlights critical financial data the tax authorities use to ensure compliance and accuracy.</a:t>
            </a:r>
            <a:endParaRPr lang="en-IN" sz="1600" dirty="0"/>
          </a:p>
        </p:txBody>
      </p:sp>
      <p:sp>
        <p:nvSpPr>
          <p:cNvPr id="5" name="Slide Number Placeholder 4">
            <a:extLst>
              <a:ext uri="{FF2B5EF4-FFF2-40B4-BE49-F238E27FC236}">
                <a16:creationId xmlns:a16="http://schemas.microsoft.com/office/drawing/2014/main" id="{F788563B-4E9C-24A5-CAE2-D342BB726B08}"/>
              </a:ext>
            </a:extLst>
          </p:cNvPr>
          <p:cNvSpPr>
            <a:spLocks noGrp="1"/>
          </p:cNvSpPr>
          <p:nvPr>
            <p:ph type="sldNum" sz="quarter" idx="12"/>
          </p:nvPr>
        </p:nvSpPr>
        <p:spPr/>
        <p:txBody>
          <a:bodyPr/>
          <a:lstStyle/>
          <a:p>
            <a:fld id="{51106E2C-066D-4005-8388-75895575757B}" type="slidenum">
              <a:rPr lang="en-IN" smtClean="0"/>
              <a:t>4</a:t>
            </a:fld>
            <a:endParaRPr lang="en-IN"/>
          </a:p>
        </p:txBody>
      </p:sp>
      <p:sp>
        <p:nvSpPr>
          <p:cNvPr id="4" name="Rectangle: Rounded Corners 3">
            <a:extLst>
              <a:ext uri="{FF2B5EF4-FFF2-40B4-BE49-F238E27FC236}">
                <a16:creationId xmlns:a16="http://schemas.microsoft.com/office/drawing/2014/main" id="{009FF75D-3BBC-FCE2-7EFC-F84F2438FEC6}"/>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3986E3F4-24E4-D36B-227A-1B1C03A24368}"/>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FD11416A-79EA-79C3-FB25-D85E8C1041ED}"/>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7FC18B71-6739-85CD-5EB8-87E821024CF4}"/>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98973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FA738-31F1-21FC-AB6D-895DB46F39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4EEC2-8F8D-EF20-3010-B1D2BABDDC8D}"/>
              </a:ext>
            </a:extLst>
          </p:cNvPr>
          <p:cNvSpPr>
            <a:spLocks noGrp="1"/>
          </p:cNvSpPr>
          <p:nvPr>
            <p:ph type="title"/>
          </p:nvPr>
        </p:nvSpPr>
        <p:spPr/>
        <p:txBody>
          <a:bodyPr>
            <a:normAutofit/>
          </a:bodyPr>
          <a:lstStyle/>
          <a:p>
            <a:r>
              <a:rPr lang="en-IN" sz="4400"/>
              <a:t>ICDS  - </a:t>
            </a:r>
            <a:r>
              <a:rPr lang="en-IN" sz="4400" b="1">
                <a:solidFill>
                  <a:srgbClr val="002060"/>
                </a:solidFill>
              </a:rPr>
              <a:t>Income Computation and </a:t>
            </a:r>
            <a:br>
              <a:rPr lang="en-IN" sz="4400" b="1">
                <a:solidFill>
                  <a:srgbClr val="002060"/>
                </a:solidFill>
              </a:rPr>
            </a:br>
            <a:r>
              <a:rPr lang="en-IN" sz="4400" b="1">
                <a:solidFill>
                  <a:srgbClr val="002060"/>
                </a:solidFill>
              </a:rPr>
              <a:t>Disclosure Standards</a:t>
            </a:r>
          </a:p>
        </p:txBody>
      </p:sp>
      <p:sp>
        <p:nvSpPr>
          <p:cNvPr id="3" name="Content Placeholder 2">
            <a:extLst>
              <a:ext uri="{FF2B5EF4-FFF2-40B4-BE49-F238E27FC236}">
                <a16:creationId xmlns:a16="http://schemas.microsoft.com/office/drawing/2014/main" id="{D6720B88-38C7-0BE5-78A1-DD4B3EB1D134}"/>
              </a:ext>
            </a:extLst>
          </p:cNvPr>
          <p:cNvSpPr>
            <a:spLocks noGrp="1"/>
          </p:cNvSpPr>
          <p:nvPr>
            <p:ph idx="1"/>
          </p:nvPr>
        </p:nvSpPr>
        <p:spPr/>
        <p:txBody>
          <a:bodyPr>
            <a:noAutofit/>
          </a:bodyPr>
          <a:lstStyle/>
          <a:p>
            <a:pPr marL="0" indent="0" algn="just">
              <a:buNone/>
            </a:pPr>
            <a:r>
              <a:rPr lang="en-US" sz="1600" b="1" u="sng" dirty="0">
                <a:solidFill>
                  <a:srgbClr val="002060"/>
                </a:solidFill>
              </a:rPr>
              <a:t>Valuation of Inventories in Case of Firm/ AOP/ BOI Dissolution</a:t>
            </a:r>
          </a:p>
          <a:p>
            <a:pPr algn="just"/>
            <a:r>
              <a:rPr lang="en-US" sz="1600" dirty="0"/>
              <a:t>According to ICDS, in case of dissolution of a partnership firm or association of person or body of individuals, notwithstanding whether business is discontinued or not, the inventory on the date of dissolution shall be valued at  the net realizable value. </a:t>
            </a:r>
          </a:p>
          <a:p>
            <a:pPr algn="just"/>
            <a:r>
              <a:rPr lang="en-US" sz="1600" dirty="0"/>
              <a:t>This is unfair particularly as there is no specific provision for allowing such NRV as the cost to the successor of the business. </a:t>
            </a:r>
          </a:p>
          <a:p>
            <a:pPr algn="just"/>
            <a:r>
              <a:rPr lang="en-US" sz="1600" dirty="0"/>
              <a:t>Also this is contrary to law settled by Apex court in the case of Sakthi Trading Co. vs CIT</a:t>
            </a:r>
          </a:p>
        </p:txBody>
      </p:sp>
      <p:sp>
        <p:nvSpPr>
          <p:cNvPr id="5" name="Slide Number Placeholder 4">
            <a:extLst>
              <a:ext uri="{FF2B5EF4-FFF2-40B4-BE49-F238E27FC236}">
                <a16:creationId xmlns:a16="http://schemas.microsoft.com/office/drawing/2014/main" id="{E25D0646-44DC-D8CF-75F8-44F07B3101BA}"/>
              </a:ext>
            </a:extLst>
          </p:cNvPr>
          <p:cNvSpPr>
            <a:spLocks noGrp="1"/>
          </p:cNvSpPr>
          <p:nvPr>
            <p:ph type="sldNum" sz="quarter" idx="12"/>
          </p:nvPr>
        </p:nvSpPr>
        <p:spPr/>
        <p:txBody>
          <a:bodyPr/>
          <a:lstStyle/>
          <a:p>
            <a:fld id="{51106E2C-066D-4005-8388-75895575757B}" type="slidenum">
              <a:rPr lang="en-IN" smtClean="0"/>
              <a:t>40</a:t>
            </a:fld>
            <a:endParaRPr lang="en-IN" dirty="0"/>
          </a:p>
        </p:txBody>
      </p:sp>
      <p:sp>
        <p:nvSpPr>
          <p:cNvPr id="4" name="Rectangle: Rounded Corners 3">
            <a:extLst>
              <a:ext uri="{FF2B5EF4-FFF2-40B4-BE49-F238E27FC236}">
                <a16:creationId xmlns:a16="http://schemas.microsoft.com/office/drawing/2014/main" id="{F683560E-4E13-D89B-3A2E-ABFFD3979F29}"/>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E07045AD-B732-E565-E39F-B35231CF8EF8}"/>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0795E85E-1735-F9D5-F288-C00F92349BD7}"/>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A1858100-BF92-CC34-E374-231FBBF5C2A3}"/>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85209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8CB7D-5897-D0E2-862B-CBB256F3BF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34596-9FF2-FA72-EC51-4E0E760425DA}"/>
              </a:ext>
            </a:extLst>
          </p:cNvPr>
          <p:cNvSpPr>
            <a:spLocks noGrp="1"/>
          </p:cNvSpPr>
          <p:nvPr>
            <p:ph type="title"/>
          </p:nvPr>
        </p:nvSpPr>
        <p:spPr/>
        <p:txBody>
          <a:bodyPr>
            <a:normAutofit/>
          </a:bodyPr>
          <a:lstStyle/>
          <a:p>
            <a:r>
              <a:rPr lang="en-IN" sz="4400"/>
              <a:t>ICDS  - </a:t>
            </a:r>
            <a:r>
              <a:rPr lang="en-IN" sz="4400" b="1">
                <a:solidFill>
                  <a:srgbClr val="002060"/>
                </a:solidFill>
              </a:rPr>
              <a:t>Income Computation and </a:t>
            </a:r>
            <a:br>
              <a:rPr lang="en-IN" sz="4400" b="1">
                <a:solidFill>
                  <a:srgbClr val="002060"/>
                </a:solidFill>
              </a:rPr>
            </a:br>
            <a:r>
              <a:rPr lang="en-IN" sz="4400" b="1">
                <a:solidFill>
                  <a:srgbClr val="002060"/>
                </a:solidFill>
              </a:rPr>
              <a:t>Disclosure Standards</a:t>
            </a:r>
          </a:p>
        </p:txBody>
      </p:sp>
      <p:sp>
        <p:nvSpPr>
          <p:cNvPr id="3" name="Content Placeholder 2">
            <a:extLst>
              <a:ext uri="{FF2B5EF4-FFF2-40B4-BE49-F238E27FC236}">
                <a16:creationId xmlns:a16="http://schemas.microsoft.com/office/drawing/2014/main" id="{E3E0C665-F700-3F0E-B16A-E7CD51188428}"/>
              </a:ext>
            </a:extLst>
          </p:cNvPr>
          <p:cNvSpPr>
            <a:spLocks noGrp="1"/>
          </p:cNvSpPr>
          <p:nvPr>
            <p:ph idx="1"/>
          </p:nvPr>
        </p:nvSpPr>
        <p:spPr/>
        <p:txBody>
          <a:bodyPr>
            <a:noAutofit/>
          </a:bodyPr>
          <a:lstStyle/>
          <a:p>
            <a:pPr marL="0" indent="0" algn="just">
              <a:buNone/>
            </a:pPr>
            <a:r>
              <a:rPr lang="en-US" sz="1600" b="1" u="sng" dirty="0">
                <a:solidFill>
                  <a:srgbClr val="002060"/>
                </a:solidFill>
              </a:rPr>
              <a:t>Tangible Fixed Assets</a:t>
            </a:r>
          </a:p>
        </p:txBody>
      </p:sp>
      <p:sp>
        <p:nvSpPr>
          <p:cNvPr id="5" name="Slide Number Placeholder 4">
            <a:extLst>
              <a:ext uri="{FF2B5EF4-FFF2-40B4-BE49-F238E27FC236}">
                <a16:creationId xmlns:a16="http://schemas.microsoft.com/office/drawing/2014/main" id="{691F2BE7-F822-E0C2-7575-FACA1738F196}"/>
              </a:ext>
            </a:extLst>
          </p:cNvPr>
          <p:cNvSpPr>
            <a:spLocks noGrp="1"/>
          </p:cNvSpPr>
          <p:nvPr>
            <p:ph type="sldNum" sz="quarter" idx="12"/>
          </p:nvPr>
        </p:nvSpPr>
        <p:spPr/>
        <p:txBody>
          <a:bodyPr/>
          <a:lstStyle/>
          <a:p>
            <a:fld id="{51106E2C-066D-4005-8388-75895575757B}" type="slidenum">
              <a:rPr lang="en-IN" smtClean="0"/>
              <a:t>41</a:t>
            </a:fld>
            <a:endParaRPr lang="en-IN" dirty="0"/>
          </a:p>
        </p:txBody>
      </p:sp>
      <p:sp>
        <p:nvSpPr>
          <p:cNvPr id="4" name="Rectangle: Rounded Corners 3">
            <a:extLst>
              <a:ext uri="{FF2B5EF4-FFF2-40B4-BE49-F238E27FC236}">
                <a16:creationId xmlns:a16="http://schemas.microsoft.com/office/drawing/2014/main" id="{97735E80-9256-EE51-6C74-394663A84F78}"/>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4F6494D4-2E84-CB63-857F-730B83D9E12F}"/>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B72B4D4B-1BAF-E6ED-CBBB-87A7A72D6F9B}"/>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6B612212-D8C9-1F58-C6BF-B43CD483E671}"/>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9" name="Table 8">
            <a:extLst>
              <a:ext uri="{FF2B5EF4-FFF2-40B4-BE49-F238E27FC236}">
                <a16:creationId xmlns:a16="http://schemas.microsoft.com/office/drawing/2014/main" id="{19C30102-E877-A824-9F09-2CEE3D48CD88}"/>
              </a:ext>
            </a:extLst>
          </p:cNvPr>
          <p:cNvGraphicFramePr>
            <a:graphicFrameLocks noGrp="1"/>
          </p:cNvGraphicFramePr>
          <p:nvPr>
            <p:extLst>
              <p:ext uri="{D42A27DB-BD31-4B8C-83A1-F6EECF244321}">
                <p14:modId xmlns:p14="http://schemas.microsoft.com/office/powerpoint/2010/main" val="3876657788"/>
              </p:ext>
            </p:extLst>
          </p:nvPr>
        </p:nvGraphicFramePr>
        <p:xfrm>
          <a:off x="838200" y="2324947"/>
          <a:ext cx="10515600" cy="287528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350353946"/>
                    </a:ext>
                  </a:extLst>
                </a:gridCol>
                <a:gridCol w="5257800">
                  <a:extLst>
                    <a:ext uri="{9D8B030D-6E8A-4147-A177-3AD203B41FA5}">
                      <a16:colId xmlns:a16="http://schemas.microsoft.com/office/drawing/2014/main" val="444984439"/>
                    </a:ext>
                  </a:extLst>
                </a:gridCol>
              </a:tblGrid>
              <a:tr h="370840">
                <a:tc>
                  <a:txBody>
                    <a:bodyPr/>
                    <a:lstStyle/>
                    <a:p>
                      <a:pPr algn="ctr"/>
                      <a:r>
                        <a:rPr lang="en-IN" sz="1600" b="1" dirty="0">
                          <a:solidFill>
                            <a:schemeClr val="bg1"/>
                          </a:solidFill>
                        </a:rPr>
                        <a:t>AS-10</a:t>
                      </a:r>
                    </a:p>
                  </a:txBody>
                  <a:tcPr>
                    <a:solidFill>
                      <a:srgbClr val="002060"/>
                    </a:solidFill>
                  </a:tcPr>
                </a:tc>
                <a:tc>
                  <a:txBody>
                    <a:bodyPr/>
                    <a:lstStyle/>
                    <a:p>
                      <a:pPr algn="ctr"/>
                      <a:r>
                        <a:rPr lang="en-IN" sz="1600" b="1" dirty="0">
                          <a:solidFill>
                            <a:schemeClr val="bg1"/>
                          </a:solidFill>
                        </a:rPr>
                        <a:t>ICDS</a:t>
                      </a:r>
                    </a:p>
                  </a:txBody>
                  <a:tcPr>
                    <a:solidFill>
                      <a:srgbClr val="002060"/>
                    </a:solidFill>
                  </a:tcPr>
                </a:tc>
                <a:extLst>
                  <a:ext uri="{0D108BD9-81ED-4DB2-BD59-A6C34878D82A}">
                    <a16:rowId xmlns:a16="http://schemas.microsoft.com/office/drawing/2014/main" val="3975955862"/>
                  </a:ext>
                </a:extLst>
              </a:tr>
              <a:tr h="370840">
                <a:tc>
                  <a:txBody>
                    <a:bodyPr/>
                    <a:lstStyle/>
                    <a:p>
                      <a:r>
                        <a:rPr lang="en-US" sz="1600" dirty="0"/>
                        <a:t>It applies to tangible fixed assets</a:t>
                      </a:r>
                      <a:endParaRPr lang="en-IN" sz="1600" dirty="0"/>
                    </a:p>
                  </a:txBody>
                  <a:tcPr/>
                </a:tc>
                <a:tc>
                  <a:txBody>
                    <a:bodyPr/>
                    <a:lstStyle/>
                    <a:p>
                      <a:r>
                        <a:rPr lang="en-US" sz="1600" dirty="0"/>
                        <a:t>It applies to only tangible fixed assets.</a:t>
                      </a:r>
                      <a:endParaRPr lang="en-IN" sz="1600" dirty="0"/>
                    </a:p>
                  </a:txBody>
                  <a:tcPr/>
                </a:tc>
                <a:extLst>
                  <a:ext uri="{0D108BD9-81ED-4DB2-BD59-A6C34878D82A}">
                    <a16:rowId xmlns:a16="http://schemas.microsoft.com/office/drawing/2014/main" val="1860110110"/>
                  </a:ext>
                </a:extLst>
              </a:tr>
              <a:tr h="370840">
                <a:tc>
                  <a:txBody>
                    <a:bodyPr/>
                    <a:lstStyle/>
                    <a:p>
                      <a:r>
                        <a:rPr lang="en-US" sz="1600" dirty="0"/>
                        <a:t>Cost of fixed asset comprises its purchase price, non refundable taxes and any directly attributable cost of bringing the asset to its working condition for its intended use.</a:t>
                      </a:r>
                      <a:endParaRPr lang="en-IN" sz="1600" dirty="0"/>
                    </a:p>
                  </a:txBody>
                  <a:tcPr/>
                </a:tc>
                <a:tc>
                  <a:txBody>
                    <a:bodyPr/>
                    <a:lstStyle/>
                    <a:p>
                      <a:r>
                        <a:rPr lang="en-US" sz="1600" dirty="0"/>
                        <a:t>It has similar definition to AS 10 but the words used are actual cost as compared to cost in AS -10.</a:t>
                      </a:r>
                      <a:endParaRPr lang="en-IN" sz="1600" dirty="0"/>
                    </a:p>
                  </a:txBody>
                  <a:tcPr/>
                </a:tc>
                <a:extLst>
                  <a:ext uri="{0D108BD9-81ED-4DB2-BD59-A6C34878D82A}">
                    <a16:rowId xmlns:a16="http://schemas.microsoft.com/office/drawing/2014/main" val="4058300487"/>
                  </a:ext>
                </a:extLst>
              </a:tr>
              <a:tr h="370840">
                <a:tc gridSpan="2">
                  <a:txBody>
                    <a:bodyPr/>
                    <a:lstStyle/>
                    <a:p>
                      <a:r>
                        <a:rPr lang="en-IN" sz="1600" b="1" u="sng" dirty="0"/>
                        <a:t>Impact:</a:t>
                      </a:r>
                    </a:p>
                    <a:p>
                      <a:r>
                        <a:rPr lang="en-US" sz="1600" b="0" u="none" dirty="0"/>
                        <a:t>The Act provides for the definition of the term ‘actual cost’ and it is again repeated in the ICDS but it does not modify the concept  of actual cost. However when there is conflict in interpreting the abovementioned term under ICDS and Act, the Act will prevail over ICDS. Such a narrow definition in ICDS might encourage the taxpayer to contend that expenditure on acquisition which is not part of actual cost should be deductible as revenue instead of capitalizing.</a:t>
                      </a:r>
                      <a:endParaRPr lang="en-IN" sz="1600" b="0" u="none" dirty="0"/>
                    </a:p>
                  </a:txBody>
                  <a:tcPr/>
                </a:tc>
                <a:tc hMerge="1">
                  <a:txBody>
                    <a:bodyPr/>
                    <a:lstStyle/>
                    <a:p>
                      <a:endParaRPr lang="en-IN" sz="1600" dirty="0"/>
                    </a:p>
                  </a:txBody>
                  <a:tcPr/>
                </a:tc>
                <a:extLst>
                  <a:ext uri="{0D108BD9-81ED-4DB2-BD59-A6C34878D82A}">
                    <a16:rowId xmlns:a16="http://schemas.microsoft.com/office/drawing/2014/main" val="1963429064"/>
                  </a:ext>
                </a:extLst>
              </a:tr>
            </a:tbl>
          </a:graphicData>
        </a:graphic>
      </p:graphicFrame>
    </p:spTree>
    <p:extLst>
      <p:ext uri="{BB962C8B-B14F-4D97-AF65-F5344CB8AC3E}">
        <p14:creationId xmlns:p14="http://schemas.microsoft.com/office/powerpoint/2010/main" val="3010173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C3963-DCBB-BAC1-49F8-41E03823E4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50B6F8-C677-1221-40BB-E4123A299533}"/>
              </a:ext>
            </a:extLst>
          </p:cNvPr>
          <p:cNvSpPr>
            <a:spLocks noGrp="1"/>
          </p:cNvSpPr>
          <p:nvPr>
            <p:ph type="title"/>
          </p:nvPr>
        </p:nvSpPr>
        <p:spPr/>
        <p:txBody>
          <a:bodyPr>
            <a:normAutofit/>
          </a:bodyPr>
          <a:lstStyle/>
          <a:p>
            <a:r>
              <a:rPr lang="en-IN" sz="4400" dirty="0"/>
              <a:t>ICDS  - </a:t>
            </a:r>
            <a:r>
              <a:rPr lang="en-IN" sz="4400" b="1" dirty="0">
                <a:solidFill>
                  <a:srgbClr val="002060"/>
                </a:solidFill>
              </a:rPr>
              <a:t>Income Computation and </a:t>
            </a:r>
            <a:br>
              <a:rPr lang="en-IN" sz="4400" b="1" dirty="0">
                <a:solidFill>
                  <a:srgbClr val="002060"/>
                </a:solidFill>
              </a:rPr>
            </a:br>
            <a:r>
              <a:rPr lang="en-IN" sz="4400" b="1" dirty="0">
                <a:solidFill>
                  <a:srgbClr val="002060"/>
                </a:solidFill>
              </a:rPr>
              <a:t>Disclosure Standards</a:t>
            </a:r>
          </a:p>
        </p:txBody>
      </p:sp>
      <p:sp>
        <p:nvSpPr>
          <p:cNvPr id="3" name="Content Placeholder 2">
            <a:extLst>
              <a:ext uri="{FF2B5EF4-FFF2-40B4-BE49-F238E27FC236}">
                <a16:creationId xmlns:a16="http://schemas.microsoft.com/office/drawing/2014/main" id="{8BF064FA-D6FA-1E64-1DC8-4DD08A704DE6}"/>
              </a:ext>
            </a:extLst>
          </p:cNvPr>
          <p:cNvSpPr>
            <a:spLocks noGrp="1"/>
          </p:cNvSpPr>
          <p:nvPr>
            <p:ph idx="1"/>
          </p:nvPr>
        </p:nvSpPr>
        <p:spPr/>
        <p:txBody>
          <a:bodyPr>
            <a:noAutofit/>
          </a:bodyPr>
          <a:lstStyle/>
          <a:p>
            <a:pPr marL="0" indent="0" algn="just">
              <a:buNone/>
            </a:pPr>
            <a:r>
              <a:rPr lang="en-US" sz="1600" b="1" u="sng" dirty="0">
                <a:solidFill>
                  <a:srgbClr val="002060"/>
                </a:solidFill>
              </a:rPr>
              <a:t>Tangible Fixed Assets</a:t>
            </a:r>
          </a:p>
        </p:txBody>
      </p:sp>
      <p:sp>
        <p:nvSpPr>
          <p:cNvPr id="5" name="Slide Number Placeholder 4">
            <a:extLst>
              <a:ext uri="{FF2B5EF4-FFF2-40B4-BE49-F238E27FC236}">
                <a16:creationId xmlns:a16="http://schemas.microsoft.com/office/drawing/2014/main" id="{F9672B07-41D4-EF8F-6777-A3B8A2B017BF}"/>
              </a:ext>
            </a:extLst>
          </p:cNvPr>
          <p:cNvSpPr>
            <a:spLocks noGrp="1"/>
          </p:cNvSpPr>
          <p:nvPr>
            <p:ph type="sldNum" sz="quarter" idx="12"/>
          </p:nvPr>
        </p:nvSpPr>
        <p:spPr/>
        <p:txBody>
          <a:bodyPr/>
          <a:lstStyle/>
          <a:p>
            <a:fld id="{51106E2C-066D-4005-8388-75895575757B}" type="slidenum">
              <a:rPr lang="en-IN" smtClean="0"/>
              <a:t>42</a:t>
            </a:fld>
            <a:endParaRPr lang="en-IN" dirty="0"/>
          </a:p>
        </p:txBody>
      </p:sp>
      <p:sp>
        <p:nvSpPr>
          <p:cNvPr id="4" name="Rectangle: Rounded Corners 3">
            <a:extLst>
              <a:ext uri="{FF2B5EF4-FFF2-40B4-BE49-F238E27FC236}">
                <a16:creationId xmlns:a16="http://schemas.microsoft.com/office/drawing/2014/main" id="{E66B026E-384A-F4F0-2709-D9BD3433A8AC}"/>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F1FE16E0-DC20-14D9-79A5-A7AEEF0BFA66}"/>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915DE150-2924-6929-259B-8BB317DDC144}"/>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731625D1-2E48-4C98-FB15-3BAC1AF4E57F}"/>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9" name="Table 8">
            <a:extLst>
              <a:ext uri="{FF2B5EF4-FFF2-40B4-BE49-F238E27FC236}">
                <a16:creationId xmlns:a16="http://schemas.microsoft.com/office/drawing/2014/main" id="{53A5E77C-4793-ABEF-09B5-E4C45BD1BC62}"/>
              </a:ext>
            </a:extLst>
          </p:cNvPr>
          <p:cNvGraphicFramePr>
            <a:graphicFrameLocks noGrp="1"/>
          </p:cNvGraphicFramePr>
          <p:nvPr>
            <p:extLst>
              <p:ext uri="{D42A27DB-BD31-4B8C-83A1-F6EECF244321}">
                <p14:modId xmlns:p14="http://schemas.microsoft.com/office/powerpoint/2010/main" val="421529484"/>
              </p:ext>
            </p:extLst>
          </p:nvPr>
        </p:nvGraphicFramePr>
        <p:xfrm>
          <a:off x="838200" y="2324947"/>
          <a:ext cx="10515600" cy="250444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350353946"/>
                    </a:ext>
                  </a:extLst>
                </a:gridCol>
                <a:gridCol w="5257800">
                  <a:extLst>
                    <a:ext uri="{9D8B030D-6E8A-4147-A177-3AD203B41FA5}">
                      <a16:colId xmlns:a16="http://schemas.microsoft.com/office/drawing/2014/main" val="444984439"/>
                    </a:ext>
                  </a:extLst>
                </a:gridCol>
              </a:tblGrid>
              <a:tr h="370840">
                <a:tc>
                  <a:txBody>
                    <a:bodyPr/>
                    <a:lstStyle/>
                    <a:p>
                      <a:pPr algn="ctr"/>
                      <a:r>
                        <a:rPr lang="en-IN" sz="1600" b="1" dirty="0">
                          <a:solidFill>
                            <a:schemeClr val="bg1"/>
                          </a:solidFill>
                        </a:rPr>
                        <a:t>AS-10</a:t>
                      </a:r>
                    </a:p>
                  </a:txBody>
                  <a:tcPr>
                    <a:solidFill>
                      <a:srgbClr val="002060"/>
                    </a:solidFill>
                  </a:tcPr>
                </a:tc>
                <a:tc>
                  <a:txBody>
                    <a:bodyPr/>
                    <a:lstStyle/>
                    <a:p>
                      <a:pPr algn="ctr"/>
                      <a:r>
                        <a:rPr lang="en-IN" sz="1600" b="1" dirty="0">
                          <a:solidFill>
                            <a:schemeClr val="bg1"/>
                          </a:solidFill>
                        </a:rPr>
                        <a:t>ICDS</a:t>
                      </a:r>
                    </a:p>
                  </a:txBody>
                  <a:tcPr>
                    <a:solidFill>
                      <a:srgbClr val="002060"/>
                    </a:solidFill>
                  </a:tcPr>
                </a:tc>
                <a:extLst>
                  <a:ext uri="{0D108BD9-81ED-4DB2-BD59-A6C34878D82A}">
                    <a16:rowId xmlns:a16="http://schemas.microsoft.com/office/drawing/2014/main" val="3975955862"/>
                  </a:ext>
                </a:extLst>
              </a:tr>
              <a:tr h="370840">
                <a:tc>
                  <a:txBody>
                    <a:bodyPr/>
                    <a:lstStyle/>
                    <a:p>
                      <a:r>
                        <a:rPr lang="en-US" sz="1600" dirty="0"/>
                        <a:t>AS 10 read with guidance note on Machinery for Spares provides for charge to P/L, however spares to specific asset should be capitalized and shall form part of that Asset.</a:t>
                      </a:r>
                      <a:endParaRPr lang="en-IN" sz="1600" dirty="0"/>
                    </a:p>
                  </a:txBody>
                  <a:tcPr/>
                </a:tc>
                <a:tc>
                  <a:txBody>
                    <a:bodyPr/>
                    <a:lstStyle/>
                    <a:p>
                      <a:r>
                        <a:rPr lang="en-US" sz="1600" dirty="0"/>
                        <a:t>It provides that machinery spares which can be used only in connection with an item of tangible fixed asset and their use is expected to be irregular, shall be capitalized.</a:t>
                      </a:r>
                      <a:endParaRPr lang="en-IN" sz="1600" dirty="0"/>
                    </a:p>
                  </a:txBody>
                  <a:tcPr/>
                </a:tc>
                <a:extLst>
                  <a:ext uri="{0D108BD9-81ED-4DB2-BD59-A6C34878D82A}">
                    <a16:rowId xmlns:a16="http://schemas.microsoft.com/office/drawing/2014/main" val="2634780583"/>
                  </a:ext>
                </a:extLst>
              </a:tr>
              <a:tr h="370840">
                <a:tc gridSpan="2">
                  <a:txBody>
                    <a:bodyPr/>
                    <a:lstStyle/>
                    <a:p>
                      <a:r>
                        <a:rPr lang="en-IN" sz="1600" b="1" u="sng" dirty="0"/>
                        <a:t>Impact:</a:t>
                      </a:r>
                    </a:p>
                    <a:p>
                      <a:r>
                        <a:rPr lang="en-US" sz="1600" dirty="0"/>
                        <a:t>ICDS specifies that machinery spares dedicated to a tangible fixed asset should be capitalized, it does not provide any further guidance on subsequent treatment that whether it will form part of the block of the asset. However, in absence of such clarification spares would form part of the block and once the principal asset is put to use, the spares shall qualify for the depreciation at the same rate.</a:t>
                      </a:r>
                      <a:endParaRPr lang="en-IN" sz="1600" dirty="0"/>
                    </a:p>
                  </a:txBody>
                  <a:tcPr/>
                </a:tc>
                <a:tc hMerge="1">
                  <a:txBody>
                    <a:bodyPr/>
                    <a:lstStyle/>
                    <a:p>
                      <a:endParaRPr lang="en-IN" sz="1600" dirty="0"/>
                    </a:p>
                  </a:txBody>
                  <a:tcPr/>
                </a:tc>
                <a:extLst>
                  <a:ext uri="{0D108BD9-81ED-4DB2-BD59-A6C34878D82A}">
                    <a16:rowId xmlns:a16="http://schemas.microsoft.com/office/drawing/2014/main" val="2921179567"/>
                  </a:ext>
                </a:extLst>
              </a:tr>
            </a:tbl>
          </a:graphicData>
        </a:graphic>
      </p:graphicFrame>
    </p:spTree>
    <p:extLst>
      <p:ext uri="{BB962C8B-B14F-4D97-AF65-F5344CB8AC3E}">
        <p14:creationId xmlns:p14="http://schemas.microsoft.com/office/powerpoint/2010/main" val="3315133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5C174-D404-82FF-25B1-8E7B6CA14F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958A56-5DB3-2887-EB9D-73E0CA215DEE}"/>
              </a:ext>
            </a:extLst>
          </p:cNvPr>
          <p:cNvSpPr>
            <a:spLocks noGrp="1"/>
          </p:cNvSpPr>
          <p:nvPr>
            <p:ph type="title"/>
          </p:nvPr>
        </p:nvSpPr>
        <p:spPr/>
        <p:txBody>
          <a:bodyPr>
            <a:normAutofit/>
          </a:bodyPr>
          <a:lstStyle/>
          <a:p>
            <a:r>
              <a:rPr lang="en-IN" sz="4400" dirty="0"/>
              <a:t>ICDS  - </a:t>
            </a:r>
            <a:r>
              <a:rPr lang="en-IN" sz="4400" b="1" dirty="0">
                <a:solidFill>
                  <a:srgbClr val="002060"/>
                </a:solidFill>
              </a:rPr>
              <a:t>Income Computation and </a:t>
            </a:r>
            <a:br>
              <a:rPr lang="en-IN" sz="4400" b="1" dirty="0">
                <a:solidFill>
                  <a:srgbClr val="002060"/>
                </a:solidFill>
              </a:rPr>
            </a:br>
            <a:r>
              <a:rPr lang="en-IN" sz="4400" b="1" dirty="0">
                <a:solidFill>
                  <a:srgbClr val="002060"/>
                </a:solidFill>
              </a:rPr>
              <a:t>Disclosure Standards</a:t>
            </a:r>
          </a:p>
        </p:txBody>
      </p:sp>
      <p:sp>
        <p:nvSpPr>
          <p:cNvPr id="3" name="Content Placeholder 2">
            <a:extLst>
              <a:ext uri="{FF2B5EF4-FFF2-40B4-BE49-F238E27FC236}">
                <a16:creationId xmlns:a16="http://schemas.microsoft.com/office/drawing/2014/main" id="{8A8FF4AD-1C49-506F-C2C5-42760232CB06}"/>
              </a:ext>
            </a:extLst>
          </p:cNvPr>
          <p:cNvSpPr>
            <a:spLocks noGrp="1"/>
          </p:cNvSpPr>
          <p:nvPr>
            <p:ph idx="1"/>
          </p:nvPr>
        </p:nvSpPr>
        <p:spPr/>
        <p:txBody>
          <a:bodyPr>
            <a:noAutofit/>
          </a:bodyPr>
          <a:lstStyle/>
          <a:p>
            <a:pPr marL="0" indent="0" algn="just">
              <a:buNone/>
            </a:pPr>
            <a:r>
              <a:rPr lang="en-US" sz="1600" b="1" u="sng" dirty="0">
                <a:solidFill>
                  <a:srgbClr val="002060"/>
                </a:solidFill>
              </a:rPr>
              <a:t>The Effects of Changes in Foreign Exchange Rates</a:t>
            </a:r>
          </a:p>
        </p:txBody>
      </p:sp>
      <p:sp>
        <p:nvSpPr>
          <p:cNvPr id="5" name="Slide Number Placeholder 4">
            <a:extLst>
              <a:ext uri="{FF2B5EF4-FFF2-40B4-BE49-F238E27FC236}">
                <a16:creationId xmlns:a16="http://schemas.microsoft.com/office/drawing/2014/main" id="{D642A4EF-27DF-4DE5-E933-FAFA65B49C9B}"/>
              </a:ext>
            </a:extLst>
          </p:cNvPr>
          <p:cNvSpPr>
            <a:spLocks noGrp="1"/>
          </p:cNvSpPr>
          <p:nvPr>
            <p:ph type="sldNum" sz="quarter" idx="12"/>
          </p:nvPr>
        </p:nvSpPr>
        <p:spPr/>
        <p:txBody>
          <a:bodyPr/>
          <a:lstStyle/>
          <a:p>
            <a:fld id="{51106E2C-066D-4005-8388-75895575757B}" type="slidenum">
              <a:rPr lang="en-IN" smtClean="0"/>
              <a:t>43</a:t>
            </a:fld>
            <a:endParaRPr lang="en-IN" dirty="0"/>
          </a:p>
        </p:txBody>
      </p:sp>
      <p:sp>
        <p:nvSpPr>
          <p:cNvPr id="4" name="Rectangle: Rounded Corners 3">
            <a:extLst>
              <a:ext uri="{FF2B5EF4-FFF2-40B4-BE49-F238E27FC236}">
                <a16:creationId xmlns:a16="http://schemas.microsoft.com/office/drawing/2014/main" id="{7B4BD720-FE76-3DF7-5F22-D4AADC66A490}"/>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C66B0E89-D33C-EEAE-E378-7011B244DF38}"/>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2B9610A5-9410-EE40-3715-AD5195E2129E}"/>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C3278CB3-6515-59A0-51DD-17E3CF4FD043}"/>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9" name="Table 8">
            <a:extLst>
              <a:ext uri="{FF2B5EF4-FFF2-40B4-BE49-F238E27FC236}">
                <a16:creationId xmlns:a16="http://schemas.microsoft.com/office/drawing/2014/main" id="{9200C994-1100-E8B1-8D60-EDA97ABECB27}"/>
              </a:ext>
            </a:extLst>
          </p:cNvPr>
          <p:cNvGraphicFramePr>
            <a:graphicFrameLocks noGrp="1"/>
          </p:cNvGraphicFramePr>
          <p:nvPr>
            <p:extLst>
              <p:ext uri="{D42A27DB-BD31-4B8C-83A1-F6EECF244321}">
                <p14:modId xmlns:p14="http://schemas.microsoft.com/office/powerpoint/2010/main" val="7785195"/>
              </p:ext>
            </p:extLst>
          </p:nvPr>
        </p:nvGraphicFramePr>
        <p:xfrm>
          <a:off x="838200" y="2324947"/>
          <a:ext cx="10515600" cy="299212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350353946"/>
                    </a:ext>
                  </a:extLst>
                </a:gridCol>
                <a:gridCol w="5257800">
                  <a:extLst>
                    <a:ext uri="{9D8B030D-6E8A-4147-A177-3AD203B41FA5}">
                      <a16:colId xmlns:a16="http://schemas.microsoft.com/office/drawing/2014/main" val="444984439"/>
                    </a:ext>
                  </a:extLst>
                </a:gridCol>
              </a:tblGrid>
              <a:tr h="370840">
                <a:tc>
                  <a:txBody>
                    <a:bodyPr/>
                    <a:lstStyle/>
                    <a:p>
                      <a:pPr algn="ctr"/>
                      <a:r>
                        <a:rPr lang="en-IN" sz="1600" b="1" dirty="0">
                          <a:solidFill>
                            <a:schemeClr val="bg1"/>
                          </a:solidFill>
                        </a:rPr>
                        <a:t>AS-11</a:t>
                      </a:r>
                    </a:p>
                  </a:txBody>
                  <a:tcPr>
                    <a:solidFill>
                      <a:srgbClr val="002060"/>
                    </a:solidFill>
                  </a:tcPr>
                </a:tc>
                <a:tc>
                  <a:txBody>
                    <a:bodyPr/>
                    <a:lstStyle/>
                    <a:p>
                      <a:pPr algn="ctr"/>
                      <a:r>
                        <a:rPr lang="en-IN" sz="1600" b="1" dirty="0">
                          <a:solidFill>
                            <a:schemeClr val="bg1"/>
                          </a:solidFill>
                        </a:rPr>
                        <a:t>ICDS</a:t>
                      </a:r>
                    </a:p>
                  </a:txBody>
                  <a:tcPr>
                    <a:solidFill>
                      <a:srgbClr val="002060"/>
                    </a:solidFill>
                  </a:tcPr>
                </a:tc>
                <a:extLst>
                  <a:ext uri="{0D108BD9-81ED-4DB2-BD59-A6C34878D82A}">
                    <a16:rowId xmlns:a16="http://schemas.microsoft.com/office/drawing/2014/main" val="3975955862"/>
                  </a:ext>
                </a:extLst>
              </a:tr>
              <a:tr h="370840">
                <a:tc>
                  <a:txBody>
                    <a:bodyPr/>
                    <a:lstStyle/>
                    <a:p>
                      <a:pPr marL="285750" indent="-285750">
                        <a:buFont typeface="Arial" panose="020B0604020202020204" pitchFamily="34" charset="0"/>
                        <a:buChar char="•"/>
                      </a:pPr>
                      <a:r>
                        <a:rPr lang="en-US" sz="1600" dirty="0"/>
                        <a:t>Requires recognition in P&amp;L A/c.</a:t>
                      </a:r>
                    </a:p>
                    <a:p>
                      <a:pPr marL="285750" indent="-285750">
                        <a:buFont typeface="Arial" panose="020B0604020202020204" pitchFamily="34" charset="0"/>
                        <a:buChar char="•"/>
                      </a:pPr>
                      <a:r>
                        <a:rPr lang="en-US" sz="1600" dirty="0"/>
                        <a:t>Option of capitalization u/s 211(3C) of companies Act, 1956 as per which (Para 46 &amp; 46A) exchange differences arising in case of long-term foreign currency monetary items shall be either adjusted to capital asset or accumulated in FCMITDA.</a:t>
                      </a:r>
                      <a:endParaRPr lang="en-IN" sz="1600" dirty="0"/>
                    </a:p>
                  </a:txBody>
                  <a:tcPr/>
                </a:tc>
                <a:tc>
                  <a:txBody>
                    <a:bodyPr/>
                    <a:lstStyle/>
                    <a:p>
                      <a:pPr marL="285750" indent="-285750">
                        <a:buFont typeface="Arial" panose="020B0604020202020204" pitchFamily="34" charset="0"/>
                        <a:buChar char="•"/>
                      </a:pPr>
                      <a:r>
                        <a:rPr lang="en-US" sz="1600" dirty="0"/>
                        <a:t>Requires recognition in P&amp;L A/c subject to provisions of Section 43A.</a:t>
                      </a:r>
                    </a:p>
                    <a:p>
                      <a:pPr marL="285750" indent="-285750">
                        <a:buFont typeface="Arial" panose="020B0604020202020204" pitchFamily="34" charset="0"/>
                        <a:buChar char="•"/>
                      </a:pPr>
                      <a:r>
                        <a:rPr lang="en-US" sz="1600" dirty="0"/>
                        <a:t>No Para 46 &amp; 46A exists.</a:t>
                      </a:r>
                      <a:endParaRPr lang="en-IN" sz="1600" dirty="0"/>
                    </a:p>
                  </a:txBody>
                  <a:tcPr/>
                </a:tc>
                <a:extLst>
                  <a:ext uri="{0D108BD9-81ED-4DB2-BD59-A6C34878D82A}">
                    <a16:rowId xmlns:a16="http://schemas.microsoft.com/office/drawing/2014/main" val="2634780583"/>
                  </a:ext>
                </a:extLst>
              </a:tr>
              <a:tr h="370840">
                <a:tc gridSpan="2">
                  <a:txBody>
                    <a:bodyPr/>
                    <a:lstStyle/>
                    <a:p>
                      <a:r>
                        <a:rPr lang="en-IN" sz="1600" b="1" u="sng" dirty="0"/>
                        <a:t>Impact:</a:t>
                      </a:r>
                    </a:p>
                    <a:p>
                      <a:pPr marL="285750" indent="-285750">
                        <a:buFont typeface="Arial" panose="020B0604020202020204" pitchFamily="34" charset="0"/>
                        <a:buChar char="•"/>
                      </a:pPr>
                      <a:r>
                        <a:rPr lang="en-US" sz="1600" dirty="0"/>
                        <a:t>Presently, Section 43A permits capitalization on payment basis of exchange differences relating to asset acquired from a country outside India.</a:t>
                      </a:r>
                    </a:p>
                    <a:p>
                      <a:pPr marL="285750" indent="-285750">
                        <a:buFont typeface="Arial" panose="020B0604020202020204" pitchFamily="34" charset="0"/>
                        <a:buChar char="•"/>
                      </a:pPr>
                      <a:r>
                        <a:rPr lang="en-US" sz="1600" dirty="0"/>
                        <a:t>Hence, there would be no change in the tax position.</a:t>
                      </a:r>
                      <a:endParaRPr lang="en-IN" sz="1600" dirty="0"/>
                    </a:p>
                  </a:txBody>
                  <a:tcPr/>
                </a:tc>
                <a:tc hMerge="1">
                  <a:txBody>
                    <a:bodyPr/>
                    <a:lstStyle/>
                    <a:p>
                      <a:endParaRPr lang="en-IN" sz="1600" dirty="0"/>
                    </a:p>
                  </a:txBody>
                  <a:tcPr/>
                </a:tc>
                <a:extLst>
                  <a:ext uri="{0D108BD9-81ED-4DB2-BD59-A6C34878D82A}">
                    <a16:rowId xmlns:a16="http://schemas.microsoft.com/office/drawing/2014/main" val="2921179567"/>
                  </a:ext>
                </a:extLst>
              </a:tr>
            </a:tbl>
          </a:graphicData>
        </a:graphic>
      </p:graphicFrame>
    </p:spTree>
    <p:extLst>
      <p:ext uri="{BB962C8B-B14F-4D97-AF65-F5344CB8AC3E}">
        <p14:creationId xmlns:p14="http://schemas.microsoft.com/office/powerpoint/2010/main" val="2467655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BB16F-157C-C197-E8F5-0A8ADE410B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2521D6-225F-EA81-BA76-7AA63DA94407}"/>
              </a:ext>
            </a:extLst>
          </p:cNvPr>
          <p:cNvSpPr>
            <a:spLocks noGrp="1"/>
          </p:cNvSpPr>
          <p:nvPr>
            <p:ph type="title"/>
          </p:nvPr>
        </p:nvSpPr>
        <p:spPr/>
        <p:txBody>
          <a:bodyPr>
            <a:normAutofit/>
          </a:bodyPr>
          <a:lstStyle/>
          <a:p>
            <a:r>
              <a:rPr lang="en-IN" sz="4400" dirty="0"/>
              <a:t>ICDS  - </a:t>
            </a:r>
            <a:r>
              <a:rPr lang="en-IN" sz="4400" b="1" dirty="0">
                <a:solidFill>
                  <a:srgbClr val="002060"/>
                </a:solidFill>
              </a:rPr>
              <a:t>Income Computation and </a:t>
            </a:r>
            <a:br>
              <a:rPr lang="en-IN" sz="4400" b="1" dirty="0">
                <a:solidFill>
                  <a:srgbClr val="002060"/>
                </a:solidFill>
              </a:rPr>
            </a:br>
            <a:r>
              <a:rPr lang="en-IN" sz="4400" b="1" dirty="0">
                <a:solidFill>
                  <a:srgbClr val="002060"/>
                </a:solidFill>
              </a:rPr>
              <a:t>Disclosure Standards</a:t>
            </a:r>
          </a:p>
        </p:txBody>
      </p:sp>
      <p:sp>
        <p:nvSpPr>
          <p:cNvPr id="3" name="Content Placeholder 2">
            <a:extLst>
              <a:ext uri="{FF2B5EF4-FFF2-40B4-BE49-F238E27FC236}">
                <a16:creationId xmlns:a16="http://schemas.microsoft.com/office/drawing/2014/main" id="{FC6FE16A-3C5E-02E3-5D3B-B485ED34CE6F}"/>
              </a:ext>
            </a:extLst>
          </p:cNvPr>
          <p:cNvSpPr>
            <a:spLocks noGrp="1"/>
          </p:cNvSpPr>
          <p:nvPr>
            <p:ph idx="1"/>
          </p:nvPr>
        </p:nvSpPr>
        <p:spPr/>
        <p:txBody>
          <a:bodyPr>
            <a:noAutofit/>
          </a:bodyPr>
          <a:lstStyle/>
          <a:p>
            <a:pPr marL="0" indent="0" algn="just">
              <a:buNone/>
            </a:pPr>
            <a:r>
              <a:rPr lang="en-US" sz="1600" b="1" u="sng" dirty="0">
                <a:solidFill>
                  <a:srgbClr val="002060"/>
                </a:solidFill>
              </a:rPr>
              <a:t>Government Grants</a:t>
            </a:r>
          </a:p>
        </p:txBody>
      </p:sp>
      <p:sp>
        <p:nvSpPr>
          <p:cNvPr id="5" name="Slide Number Placeholder 4">
            <a:extLst>
              <a:ext uri="{FF2B5EF4-FFF2-40B4-BE49-F238E27FC236}">
                <a16:creationId xmlns:a16="http://schemas.microsoft.com/office/drawing/2014/main" id="{6A266C2C-43E2-3D8A-B38D-1F9330FC61AC}"/>
              </a:ext>
            </a:extLst>
          </p:cNvPr>
          <p:cNvSpPr>
            <a:spLocks noGrp="1"/>
          </p:cNvSpPr>
          <p:nvPr>
            <p:ph type="sldNum" sz="quarter" idx="12"/>
          </p:nvPr>
        </p:nvSpPr>
        <p:spPr/>
        <p:txBody>
          <a:bodyPr/>
          <a:lstStyle/>
          <a:p>
            <a:fld id="{51106E2C-066D-4005-8388-75895575757B}" type="slidenum">
              <a:rPr lang="en-IN" smtClean="0"/>
              <a:t>44</a:t>
            </a:fld>
            <a:endParaRPr lang="en-IN" dirty="0"/>
          </a:p>
        </p:txBody>
      </p:sp>
      <p:sp>
        <p:nvSpPr>
          <p:cNvPr id="4" name="Rectangle: Rounded Corners 3">
            <a:extLst>
              <a:ext uri="{FF2B5EF4-FFF2-40B4-BE49-F238E27FC236}">
                <a16:creationId xmlns:a16="http://schemas.microsoft.com/office/drawing/2014/main" id="{A538E074-5A6E-09F6-FA06-72C5F531BF85}"/>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976F2A4D-ED39-E133-727D-47D2D61AB720}"/>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5571CB73-142F-F365-EED9-54858AE5F6AD}"/>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37A463AD-BA38-A00C-FE82-6784EA79DE98}"/>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9" name="Table 8">
            <a:extLst>
              <a:ext uri="{FF2B5EF4-FFF2-40B4-BE49-F238E27FC236}">
                <a16:creationId xmlns:a16="http://schemas.microsoft.com/office/drawing/2014/main" id="{46FD33C9-C9EA-1C5B-1198-5BFE87AA6DF2}"/>
              </a:ext>
            </a:extLst>
          </p:cNvPr>
          <p:cNvGraphicFramePr>
            <a:graphicFrameLocks noGrp="1"/>
          </p:cNvGraphicFramePr>
          <p:nvPr>
            <p:extLst>
              <p:ext uri="{D42A27DB-BD31-4B8C-83A1-F6EECF244321}">
                <p14:modId xmlns:p14="http://schemas.microsoft.com/office/powerpoint/2010/main" val="1568048653"/>
              </p:ext>
            </p:extLst>
          </p:nvPr>
        </p:nvGraphicFramePr>
        <p:xfrm>
          <a:off x="838200" y="2324947"/>
          <a:ext cx="10515600" cy="382524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350353946"/>
                    </a:ext>
                  </a:extLst>
                </a:gridCol>
                <a:gridCol w="5257800">
                  <a:extLst>
                    <a:ext uri="{9D8B030D-6E8A-4147-A177-3AD203B41FA5}">
                      <a16:colId xmlns:a16="http://schemas.microsoft.com/office/drawing/2014/main" val="444984439"/>
                    </a:ext>
                  </a:extLst>
                </a:gridCol>
              </a:tblGrid>
              <a:tr h="370840">
                <a:tc>
                  <a:txBody>
                    <a:bodyPr/>
                    <a:lstStyle/>
                    <a:p>
                      <a:pPr algn="ctr"/>
                      <a:r>
                        <a:rPr lang="en-IN" sz="1600" b="1" dirty="0">
                          <a:solidFill>
                            <a:schemeClr val="bg1"/>
                          </a:solidFill>
                        </a:rPr>
                        <a:t>AS-12</a:t>
                      </a:r>
                    </a:p>
                  </a:txBody>
                  <a:tcPr>
                    <a:solidFill>
                      <a:srgbClr val="002060"/>
                    </a:solidFill>
                  </a:tcPr>
                </a:tc>
                <a:tc>
                  <a:txBody>
                    <a:bodyPr/>
                    <a:lstStyle/>
                    <a:p>
                      <a:pPr algn="ctr"/>
                      <a:r>
                        <a:rPr lang="en-IN" sz="1600" b="1" dirty="0">
                          <a:solidFill>
                            <a:schemeClr val="bg1"/>
                          </a:solidFill>
                        </a:rPr>
                        <a:t>ICDS VII</a:t>
                      </a:r>
                    </a:p>
                  </a:txBody>
                  <a:tcPr>
                    <a:solidFill>
                      <a:srgbClr val="002060"/>
                    </a:solidFill>
                  </a:tcPr>
                </a:tc>
                <a:extLst>
                  <a:ext uri="{0D108BD9-81ED-4DB2-BD59-A6C34878D82A}">
                    <a16:rowId xmlns:a16="http://schemas.microsoft.com/office/drawing/2014/main" val="3975955862"/>
                  </a:ext>
                </a:extLst>
              </a:tr>
              <a:tr h="370840">
                <a:tc gridSpan="2">
                  <a:txBody>
                    <a:bodyPr/>
                    <a:lstStyle/>
                    <a:p>
                      <a:pPr marL="0" indent="0">
                        <a:buFont typeface="Arial" panose="020B0604020202020204" pitchFamily="34" charset="0"/>
                        <a:buNone/>
                      </a:pPr>
                      <a:r>
                        <a:rPr lang="en-IN" sz="1600" b="1" u="sng" dirty="0"/>
                        <a:t>Recognition of Grants</a:t>
                      </a:r>
                    </a:p>
                  </a:txBody>
                  <a:tcPr/>
                </a:tc>
                <a:tc hMerge="1">
                  <a:txBody>
                    <a:bodyPr/>
                    <a:lstStyle/>
                    <a:p>
                      <a:pPr marL="285750" indent="-285750">
                        <a:buFont typeface="Arial" panose="020B0604020202020204" pitchFamily="34" charset="0"/>
                        <a:buChar char="•"/>
                      </a:pPr>
                      <a:endParaRPr lang="en-IN" sz="1600" dirty="0"/>
                    </a:p>
                  </a:txBody>
                  <a:tcPr/>
                </a:tc>
                <a:extLst>
                  <a:ext uri="{0D108BD9-81ED-4DB2-BD59-A6C34878D82A}">
                    <a16:rowId xmlns:a16="http://schemas.microsoft.com/office/drawing/2014/main" val="309984568"/>
                  </a:ext>
                </a:extLst>
              </a:tr>
              <a:tr h="370840">
                <a:tc>
                  <a:txBody>
                    <a:bodyPr/>
                    <a:lstStyle/>
                    <a:p>
                      <a:pPr marL="285750" indent="-285750">
                        <a:buFont typeface="Arial" panose="020B0604020202020204" pitchFamily="34" charset="0"/>
                        <a:buChar char="•"/>
                      </a:pPr>
                      <a:r>
                        <a:rPr lang="en-US" sz="1600" dirty="0"/>
                        <a:t>On reasonable assurance of compliance of ICDS VII attached conditions and reasonable certainty of ultimate collection,</a:t>
                      </a:r>
                    </a:p>
                    <a:p>
                      <a:pPr marL="285750" indent="-285750">
                        <a:buFont typeface="Arial" panose="020B0604020202020204" pitchFamily="34" charset="0"/>
                        <a:buChar char="•"/>
                      </a:pPr>
                      <a:r>
                        <a:rPr lang="en-US" sz="1600" dirty="0"/>
                        <a:t>Mere receipt is not sufficient</a:t>
                      </a:r>
                      <a:endParaRPr lang="en-IN" sz="1600" dirty="0"/>
                    </a:p>
                  </a:txBody>
                  <a:tcPr/>
                </a:tc>
                <a:tc>
                  <a:txBody>
                    <a:bodyPr/>
                    <a:lstStyle/>
                    <a:p>
                      <a:pPr marL="285750" indent="-285750">
                        <a:buFont typeface="Arial" panose="020B0604020202020204" pitchFamily="34" charset="0"/>
                        <a:buChar char="•"/>
                      </a:pPr>
                      <a:r>
                        <a:rPr lang="en-US" sz="1600" dirty="0"/>
                        <a:t>On reasonable assurance of compliance of attached conditions and reasonable certainty of ultimate collection</a:t>
                      </a:r>
                    </a:p>
                    <a:p>
                      <a:pPr marL="285750" indent="-285750">
                        <a:buFont typeface="Arial" panose="020B0604020202020204" pitchFamily="34" charset="0"/>
                        <a:buChar char="•"/>
                      </a:pPr>
                      <a:r>
                        <a:rPr lang="en-US" sz="1600" dirty="0"/>
                        <a:t>Recognition cannot be postponed beyond date of actual receipt</a:t>
                      </a:r>
                      <a:endParaRPr lang="en-IN" sz="1600" dirty="0"/>
                    </a:p>
                  </a:txBody>
                  <a:tcPr/>
                </a:tc>
                <a:extLst>
                  <a:ext uri="{0D108BD9-81ED-4DB2-BD59-A6C34878D82A}">
                    <a16:rowId xmlns:a16="http://schemas.microsoft.com/office/drawing/2014/main" val="2634780583"/>
                  </a:ext>
                </a:extLst>
              </a:tr>
              <a:tr h="370840">
                <a:tc gridSpan="2">
                  <a:txBody>
                    <a:bodyPr/>
                    <a:lstStyle/>
                    <a:p>
                      <a:r>
                        <a:rPr lang="en-IN" sz="1600" b="1" u="sng" dirty="0"/>
                        <a:t>Impact:</a:t>
                      </a:r>
                    </a:p>
                    <a:p>
                      <a:pPr marL="0" indent="0">
                        <a:buFont typeface="Arial" panose="020B0604020202020204" pitchFamily="34" charset="0"/>
                        <a:buNone/>
                      </a:pPr>
                      <a:r>
                        <a:rPr lang="en-US" sz="1600" dirty="0"/>
                        <a:t>If the grant is recognized on receipt basis, it would create DTA/DTL and MAT mismatch also. Further, an issue may arise whether grants received in earlier years but not recognized pending fulfillment of conditions will require recognition on receipt basis as per ICDS in year of transition.</a:t>
                      </a:r>
                      <a:endParaRPr lang="en-IN" sz="1600" dirty="0"/>
                    </a:p>
                  </a:txBody>
                  <a:tcPr/>
                </a:tc>
                <a:tc hMerge="1">
                  <a:txBody>
                    <a:bodyPr/>
                    <a:lstStyle/>
                    <a:p>
                      <a:endParaRPr lang="en-IN" sz="1600" dirty="0"/>
                    </a:p>
                  </a:txBody>
                  <a:tcPr/>
                </a:tc>
                <a:extLst>
                  <a:ext uri="{0D108BD9-81ED-4DB2-BD59-A6C34878D82A}">
                    <a16:rowId xmlns:a16="http://schemas.microsoft.com/office/drawing/2014/main" val="2921179567"/>
                  </a:ext>
                </a:extLst>
              </a:tr>
              <a:tr h="370840">
                <a:tc gridSpan="2">
                  <a:txBody>
                    <a:bodyPr/>
                    <a:lstStyle/>
                    <a:p>
                      <a:pPr marL="0" indent="0">
                        <a:buFont typeface="Arial" panose="020B0604020202020204" pitchFamily="34" charset="0"/>
                        <a:buNone/>
                      </a:pPr>
                      <a:r>
                        <a:rPr lang="en-IN" sz="1600" b="1" u="sng" dirty="0"/>
                        <a:t>Grants other than those covered by specific provisions</a:t>
                      </a:r>
                    </a:p>
                  </a:txBody>
                  <a:tcPr/>
                </a:tc>
                <a:tc hMerge="1">
                  <a:txBody>
                    <a:bodyPr/>
                    <a:lstStyle/>
                    <a:p>
                      <a:endParaRPr lang="en-IN"/>
                    </a:p>
                  </a:txBody>
                  <a:tcPr/>
                </a:tc>
                <a:extLst>
                  <a:ext uri="{0D108BD9-81ED-4DB2-BD59-A6C34878D82A}">
                    <a16:rowId xmlns:a16="http://schemas.microsoft.com/office/drawing/2014/main" val="3412753762"/>
                  </a:ext>
                </a:extLst>
              </a:tr>
              <a:tr h="370840">
                <a:tc>
                  <a:txBody>
                    <a:bodyPr/>
                    <a:lstStyle/>
                    <a:p>
                      <a:pPr marL="285750" indent="-285750">
                        <a:buFont typeface="Arial" panose="020B0604020202020204" pitchFamily="34" charset="0"/>
                        <a:buChar char="•"/>
                      </a:pPr>
                      <a:r>
                        <a:rPr lang="en-US" sz="1600" dirty="0"/>
                        <a:t>Revenue grant to be credited as income or reduced from related expense.</a:t>
                      </a:r>
                      <a:endParaRPr lang="en-IN" sz="1600" dirty="0"/>
                    </a:p>
                  </a:txBody>
                  <a:tcPr/>
                </a:tc>
                <a:tc>
                  <a:txBody>
                    <a:bodyPr/>
                    <a:lstStyle/>
                    <a:p>
                      <a:pPr marL="285750" indent="-285750">
                        <a:buFont typeface="Arial" panose="020B0604020202020204" pitchFamily="34" charset="0"/>
                        <a:buChar char="•"/>
                      </a:pPr>
                      <a:r>
                        <a:rPr lang="en-US" sz="1600" dirty="0"/>
                        <a:t>Same as AS-12 but no clarification that it is restricted only to revenue grants.</a:t>
                      </a:r>
                      <a:endParaRPr lang="en-IN" sz="1600" dirty="0"/>
                    </a:p>
                  </a:txBody>
                  <a:tcPr/>
                </a:tc>
                <a:extLst>
                  <a:ext uri="{0D108BD9-81ED-4DB2-BD59-A6C34878D82A}">
                    <a16:rowId xmlns:a16="http://schemas.microsoft.com/office/drawing/2014/main" val="3840773910"/>
                  </a:ext>
                </a:extLst>
              </a:tr>
            </a:tbl>
          </a:graphicData>
        </a:graphic>
      </p:graphicFrame>
    </p:spTree>
    <p:extLst>
      <p:ext uri="{BB962C8B-B14F-4D97-AF65-F5344CB8AC3E}">
        <p14:creationId xmlns:p14="http://schemas.microsoft.com/office/powerpoint/2010/main" val="2863680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BA2FE-381D-64DE-AE4A-8E826BA608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0EE1C5-D568-103A-98DD-4A3690B8D297}"/>
              </a:ext>
            </a:extLst>
          </p:cNvPr>
          <p:cNvSpPr>
            <a:spLocks noGrp="1"/>
          </p:cNvSpPr>
          <p:nvPr>
            <p:ph type="title"/>
          </p:nvPr>
        </p:nvSpPr>
        <p:spPr/>
        <p:txBody>
          <a:bodyPr>
            <a:normAutofit/>
          </a:bodyPr>
          <a:lstStyle/>
          <a:p>
            <a:r>
              <a:rPr lang="en-IN" sz="4400" dirty="0"/>
              <a:t>ICDS  - </a:t>
            </a:r>
            <a:r>
              <a:rPr lang="en-IN" sz="4400" b="1" dirty="0">
                <a:solidFill>
                  <a:srgbClr val="002060"/>
                </a:solidFill>
              </a:rPr>
              <a:t>Income Computation and </a:t>
            </a:r>
            <a:br>
              <a:rPr lang="en-IN" sz="4400" b="1" dirty="0">
                <a:solidFill>
                  <a:srgbClr val="002060"/>
                </a:solidFill>
              </a:rPr>
            </a:br>
            <a:r>
              <a:rPr lang="en-IN" sz="4400" b="1" dirty="0">
                <a:solidFill>
                  <a:srgbClr val="002060"/>
                </a:solidFill>
              </a:rPr>
              <a:t>Disclosure Standards</a:t>
            </a:r>
          </a:p>
        </p:txBody>
      </p:sp>
      <p:sp>
        <p:nvSpPr>
          <p:cNvPr id="3" name="Content Placeholder 2">
            <a:extLst>
              <a:ext uri="{FF2B5EF4-FFF2-40B4-BE49-F238E27FC236}">
                <a16:creationId xmlns:a16="http://schemas.microsoft.com/office/drawing/2014/main" id="{8590E832-DF3B-1956-F619-A8178A053914}"/>
              </a:ext>
            </a:extLst>
          </p:cNvPr>
          <p:cNvSpPr>
            <a:spLocks noGrp="1"/>
          </p:cNvSpPr>
          <p:nvPr>
            <p:ph idx="1"/>
          </p:nvPr>
        </p:nvSpPr>
        <p:spPr/>
        <p:txBody>
          <a:bodyPr>
            <a:noAutofit/>
          </a:bodyPr>
          <a:lstStyle/>
          <a:p>
            <a:pPr marL="0" indent="0" algn="just">
              <a:buNone/>
            </a:pPr>
            <a:r>
              <a:rPr lang="en-US" sz="1600" b="1" u="sng" dirty="0">
                <a:solidFill>
                  <a:srgbClr val="002060"/>
                </a:solidFill>
              </a:rPr>
              <a:t>Government Grants</a:t>
            </a:r>
          </a:p>
        </p:txBody>
      </p:sp>
      <p:sp>
        <p:nvSpPr>
          <p:cNvPr id="5" name="Slide Number Placeholder 4">
            <a:extLst>
              <a:ext uri="{FF2B5EF4-FFF2-40B4-BE49-F238E27FC236}">
                <a16:creationId xmlns:a16="http://schemas.microsoft.com/office/drawing/2014/main" id="{0ED2C48D-8B0B-F587-C06C-89A6923BF11B}"/>
              </a:ext>
            </a:extLst>
          </p:cNvPr>
          <p:cNvSpPr>
            <a:spLocks noGrp="1"/>
          </p:cNvSpPr>
          <p:nvPr>
            <p:ph type="sldNum" sz="quarter" idx="12"/>
          </p:nvPr>
        </p:nvSpPr>
        <p:spPr/>
        <p:txBody>
          <a:bodyPr/>
          <a:lstStyle/>
          <a:p>
            <a:fld id="{51106E2C-066D-4005-8388-75895575757B}" type="slidenum">
              <a:rPr lang="en-IN" smtClean="0"/>
              <a:t>45</a:t>
            </a:fld>
            <a:endParaRPr lang="en-IN" dirty="0"/>
          </a:p>
        </p:txBody>
      </p:sp>
      <p:sp>
        <p:nvSpPr>
          <p:cNvPr id="4" name="Rectangle: Rounded Corners 3">
            <a:extLst>
              <a:ext uri="{FF2B5EF4-FFF2-40B4-BE49-F238E27FC236}">
                <a16:creationId xmlns:a16="http://schemas.microsoft.com/office/drawing/2014/main" id="{F720C6BE-BB29-0BEA-5885-7B425DC46FA5}"/>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B5D97307-2F2E-56C3-F6C0-531992C13BD3}"/>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29678408-5438-AE97-C71D-7F5261721919}"/>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265FBD6E-F06A-BBFB-A8CD-37680BFAD91D}"/>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9" name="Table 8">
            <a:extLst>
              <a:ext uri="{FF2B5EF4-FFF2-40B4-BE49-F238E27FC236}">
                <a16:creationId xmlns:a16="http://schemas.microsoft.com/office/drawing/2014/main" id="{31C86659-5CE2-6F69-5128-8EA460E010F5}"/>
              </a:ext>
            </a:extLst>
          </p:cNvPr>
          <p:cNvGraphicFramePr>
            <a:graphicFrameLocks noGrp="1"/>
          </p:cNvGraphicFramePr>
          <p:nvPr>
            <p:extLst>
              <p:ext uri="{D42A27DB-BD31-4B8C-83A1-F6EECF244321}">
                <p14:modId xmlns:p14="http://schemas.microsoft.com/office/powerpoint/2010/main" val="1678753459"/>
              </p:ext>
            </p:extLst>
          </p:nvPr>
        </p:nvGraphicFramePr>
        <p:xfrm>
          <a:off x="838200" y="2324947"/>
          <a:ext cx="10515600" cy="324612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350353946"/>
                    </a:ext>
                  </a:extLst>
                </a:gridCol>
                <a:gridCol w="5257800">
                  <a:extLst>
                    <a:ext uri="{9D8B030D-6E8A-4147-A177-3AD203B41FA5}">
                      <a16:colId xmlns:a16="http://schemas.microsoft.com/office/drawing/2014/main" val="444984439"/>
                    </a:ext>
                  </a:extLst>
                </a:gridCol>
              </a:tblGrid>
              <a:tr h="370840">
                <a:tc>
                  <a:txBody>
                    <a:bodyPr/>
                    <a:lstStyle/>
                    <a:p>
                      <a:pPr algn="ctr"/>
                      <a:r>
                        <a:rPr lang="en-IN" sz="1600" b="1" dirty="0">
                          <a:solidFill>
                            <a:schemeClr val="bg1"/>
                          </a:solidFill>
                        </a:rPr>
                        <a:t>AS-12</a:t>
                      </a:r>
                    </a:p>
                  </a:txBody>
                  <a:tcPr>
                    <a:solidFill>
                      <a:srgbClr val="002060"/>
                    </a:solidFill>
                  </a:tcPr>
                </a:tc>
                <a:tc>
                  <a:txBody>
                    <a:bodyPr/>
                    <a:lstStyle/>
                    <a:p>
                      <a:pPr algn="ctr"/>
                      <a:r>
                        <a:rPr lang="en-IN" sz="1600" b="1" dirty="0">
                          <a:solidFill>
                            <a:schemeClr val="bg1"/>
                          </a:solidFill>
                        </a:rPr>
                        <a:t>ICDS VII</a:t>
                      </a:r>
                    </a:p>
                  </a:txBody>
                  <a:tcPr>
                    <a:solidFill>
                      <a:srgbClr val="002060"/>
                    </a:solidFill>
                  </a:tcPr>
                </a:tc>
                <a:extLst>
                  <a:ext uri="{0D108BD9-81ED-4DB2-BD59-A6C34878D82A}">
                    <a16:rowId xmlns:a16="http://schemas.microsoft.com/office/drawing/2014/main" val="3975955862"/>
                  </a:ext>
                </a:extLst>
              </a:tr>
              <a:tr h="370840">
                <a:tc gridSpan="2">
                  <a:txBody>
                    <a:bodyPr/>
                    <a:lstStyle/>
                    <a:p>
                      <a:pPr marL="0" indent="0">
                        <a:buFont typeface="Arial" panose="020B0604020202020204" pitchFamily="34" charset="0"/>
                        <a:buNone/>
                      </a:pPr>
                      <a:r>
                        <a:rPr lang="en-IN" sz="1600" b="1" u="sng" dirty="0"/>
                        <a:t>Relatable to Depreciable Fixed Assets</a:t>
                      </a:r>
                    </a:p>
                  </a:txBody>
                  <a:tcPr/>
                </a:tc>
                <a:tc hMerge="1">
                  <a:txBody>
                    <a:bodyPr/>
                    <a:lstStyle/>
                    <a:p>
                      <a:pPr marL="285750" indent="-285750">
                        <a:buFont typeface="Arial" panose="020B0604020202020204" pitchFamily="34" charset="0"/>
                        <a:buChar char="•"/>
                      </a:pPr>
                      <a:endParaRPr lang="en-IN" sz="1600" dirty="0"/>
                    </a:p>
                  </a:txBody>
                  <a:tcPr/>
                </a:tc>
                <a:extLst>
                  <a:ext uri="{0D108BD9-81ED-4DB2-BD59-A6C34878D82A}">
                    <a16:rowId xmlns:a16="http://schemas.microsoft.com/office/drawing/2014/main" val="309984568"/>
                  </a:ext>
                </a:extLst>
              </a:tr>
              <a:tr h="370840">
                <a:tc>
                  <a:txBody>
                    <a:bodyPr/>
                    <a:lstStyle/>
                    <a:p>
                      <a:pPr marL="285750" indent="-285750">
                        <a:buFont typeface="Arial" panose="020B0604020202020204" pitchFamily="34" charset="0"/>
                        <a:buChar char="•"/>
                      </a:pPr>
                      <a:r>
                        <a:rPr lang="en-US" sz="1600" dirty="0"/>
                        <a:t>Requires reduction from the cost of fixed asset or recognition as deferred revenue by systematic credit to P&amp;L A/c.</a:t>
                      </a:r>
                      <a:endParaRPr lang="en-IN" sz="1600" dirty="0"/>
                    </a:p>
                  </a:txBody>
                  <a:tcPr/>
                </a:tc>
                <a:tc>
                  <a:txBody>
                    <a:bodyPr/>
                    <a:lstStyle/>
                    <a:p>
                      <a:pPr marL="285750" indent="-285750">
                        <a:buFont typeface="Arial" panose="020B0604020202020204" pitchFamily="34" charset="0"/>
                        <a:buChar char="•"/>
                      </a:pPr>
                      <a:r>
                        <a:rPr lang="en-US" sz="1600" dirty="0"/>
                        <a:t>Consistent with Explanation 10 to Section 43(1), requires reduction from the cost of fixed asset.</a:t>
                      </a:r>
                      <a:endParaRPr lang="en-IN" sz="1600" dirty="0"/>
                    </a:p>
                  </a:txBody>
                  <a:tcPr/>
                </a:tc>
                <a:extLst>
                  <a:ext uri="{0D108BD9-81ED-4DB2-BD59-A6C34878D82A}">
                    <a16:rowId xmlns:a16="http://schemas.microsoft.com/office/drawing/2014/main" val="2634780583"/>
                  </a:ext>
                </a:extLst>
              </a:tr>
              <a:tr h="370840">
                <a:tc gridSpan="2">
                  <a:txBody>
                    <a:bodyPr/>
                    <a:lstStyle/>
                    <a:p>
                      <a:pPr marL="0" indent="0">
                        <a:buFont typeface="Arial" panose="020B0604020202020204" pitchFamily="34" charset="0"/>
                        <a:buNone/>
                      </a:pPr>
                      <a:r>
                        <a:rPr lang="en-IN" sz="1600" b="1" u="sng" dirty="0"/>
                        <a:t>Relatable to Non-Depreciable Fixed Assets</a:t>
                      </a:r>
                    </a:p>
                  </a:txBody>
                  <a:tcPr/>
                </a:tc>
                <a:tc hMerge="1">
                  <a:txBody>
                    <a:bodyPr/>
                    <a:lstStyle/>
                    <a:p>
                      <a:endParaRPr lang="en-IN"/>
                    </a:p>
                  </a:txBody>
                  <a:tcPr/>
                </a:tc>
                <a:extLst>
                  <a:ext uri="{0D108BD9-81ED-4DB2-BD59-A6C34878D82A}">
                    <a16:rowId xmlns:a16="http://schemas.microsoft.com/office/drawing/2014/main" val="3412753762"/>
                  </a:ext>
                </a:extLst>
              </a:tr>
              <a:tr h="370840">
                <a:tc>
                  <a:txBody>
                    <a:bodyPr/>
                    <a:lstStyle/>
                    <a:p>
                      <a:pPr marL="285750" indent="-285750">
                        <a:buFont typeface="Arial" panose="020B0604020202020204" pitchFamily="34" charset="0"/>
                        <a:buChar char="•"/>
                      </a:pPr>
                      <a:r>
                        <a:rPr lang="en-US" sz="1600" dirty="0"/>
                        <a:t>To be credited as capital reserve, if no conditions attached to the grant.</a:t>
                      </a:r>
                    </a:p>
                    <a:p>
                      <a:pPr marL="285750" indent="-285750">
                        <a:buFont typeface="Arial" panose="020B0604020202020204" pitchFamily="34" charset="0"/>
                        <a:buChar char="•"/>
                      </a:pPr>
                      <a:r>
                        <a:rPr lang="en-US" sz="1600" dirty="0"/>
                        <a:t>To be credited to P&amp;L A/c over period of incurring cost of meeting conditions of grant.</a:t>
                      </a:r>
                      <a:endParaRPr lang="en-IN" sz="1600" dirty="0"/>
                    </a:p>
                  </a:txBody>
                  <a:tcPr/>
                </a:tc>
                <a:tc>
                  <a:txBody>
                    <a:bodyPr/>
                    <a:lstStyle/>
                    <a:p>
                      <a:pPr marL="0" indent="0">
                        <a:buFont typeface="Arial" panose="020B0604020202020204" pitchFamily="34" charset="0"/>
                        <a:buNone/>
                      </a:pPr>
                      <a:r>
                        <a:rPr lang="en-US" sz="1600" dirty="0"/>
                        <a:t>To be treated as income - </a:t>
                      </a:r>
                    </a:p>
                    <a:p>
                      <a:pPr marL="285750" indent="-285750">
                        <a:buFont typeface="Arial" panose="020B0604020202020204" pitchFamily="34" charset="0"/>
                        <a:buChar char="•"/>
                      </a:pPr>
                      <a:r>
                        <a:rPr lang="en-US" sz="1600" dirty="0"/>
                        <a:t>On an upfront basis, if there are no conditions attached to grant.</a:t>
                      </a:r>
                    </a:p>
                    <a:p>
                      <a:pPr marL="285750" indent="-285750">
                        <a:buFont typeface="Arial" panose="020B0604020202020204" pitchFamily="34" charset="0"/>
                        <a:buChar char="•"/>
                      </a:pPr>
                      <a:r>
                        <a:rPr lang="en-US" sz="1600" dirty="0"/>
                        <a:t>Over period over which cost of meeting conditions is incurred.</a:t>
                      </a:r>
                      <a:endParaRPr lang="en-IN" sz="1600" dirty="0"/>
                    </a:p>
                  </a:txBody>
                  <a:tcPr/>
                </a:tc>
                <a:extLst>
                  <a:ext uri="{0D108BD9-81ED-4DB2-BD59-A6C34878D82A}">
                    <a16:rowId xmlns:a16="http://schemas.microsoft.com/office/drawing/2014/main" val="3840773910"/>
                  </a:ext>
                </a:extLst>
              </a:tr>
            </a:tbl>
          </a:graphicData>
        </a:graphic>
      </p:graphicFrame>
    </p:spTree>
    <p:extLst>
      <p:ext uri="{BB962C8B-B14F-4D97-AF65-F5344CB8AC3E}">
        <p14:creationId xmlns:p14="http://schemas.microsoft.com/office/powerpoint/2010/main" val="20571802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FC8B1-FE72-B74C-11FF-2AD9DB8BF8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1CEEA6-D35E-B224-C9E5-32639A7056C4}"/>
              </a:ext>
            </a:extLst>
          </p:cNvPr>
          <p:cNvSpPr>
            <a:spLocks noGrp="1"/>
          </p:cNvSpPr>
          <p:nvPr>
            <p:ph type="title"/>
          </p:nvPr>
        </p:nvSpPr>
        <p:spPr/>
        <p:txBody>
          <a:bodyPr>
            <a:normAutofit/>
          </a:bodyPr>
          <a:lstStyle/>
          <a:p>
            <a:r>
              <a:rPr lang="en-IN" sz="4400" dirty="0"/>
              <a:t>ICDS  - </a:t>
            </a:r>
            <a:r>
              <a:rPr lang="en-IN" sz="4400" b="1" dirty="0">
                <a:solidFill>
                  <a:srgbClr val="002060"/>
                </a:solidFill>
              </a:rPr>
              <a:t>Income Computation and </a:t>
            </a:r>
            <a:br>
              <a:rPr lang="en-IN" sz="4400" b="1" dirty="0">
                <a:solidFill>
                  <a:srgbClr val="002060"/>
                </a:solidFill>
              </a:rPr>
            </a:br>
            <a:r>
              <a:rPr lang="en-IN" sz="4400" b="1" dirty="0">
                <a:solidFill>
                  <a:srgbClr val="002060"/>
                </a:solidFill>
              </a:rPr>
              <a:t>Disclosure Standards</a:t>
            </a:r>
          </a:p>
        </p:txBody>
      </p:sp>
      <p:sp>
        <p:nvSpPr>
          <p:cNvPr id="3" name="Content Placeholder 2">
            <a:extLst>
              <a:ext uri="{FF2B5EF4-FFF2-40B4-BE49-F238E27FC236}">
                <a16:creationId xmlns:a16="http://schemas.microsoft.com/office/drawing/2014/main" id="{F4A4F6D1-4CF2-DC17-4062-7A094F5D2F88}"/>
              </a:ext>
            </a:extLst>
          </p:cNvPr>
          <p:cNvSpPr>
            <a:spLocks noGrp="1"/>
          </p:cNvSpPr>
          <p:nvPr>
            <p:ph idx="1"/>
          </p:nvPr>
        </p:nvSpPr>
        <p:spPr/>
        <p:txBody>
          <a:bodyPr>
            <a:noAutofit/>
          </a:bodyPr>
          <a:lstStyle/>
          <a:p>
            <a:pPr marL="0" indent="0" algn="just">
              <a:buNone/>
            </a:pPr>
            <a:r>
              <a:rPr lang="en-US" sz="1600" b="1" u="sng" dirty="0">
                <a:solidFill>
                  <a:srgbClr val="002060"/>
                </a:solidFill>
              </a:rPr>
              <a:t>Government Grants</a:t>
            </a:r>
          </a:p>
        </p:txBody>
      </p:sp>
      <p:sp>
        <p:nvSpPr>
          <p:cNvPr id="5" name="Slide Number Placeholder 4">
            <a:extLst>
              <a:ext uri="{FF2B5EF4-FFF2-40B4-BE49-F238E27FC236}">
                <a16:creationId xmlns:a16="http://schemas.microsoft.com/office/drawing/2014/main" id="{03463014-F913-519A-D4C9-49D5B7467DF4}"/>
              </a:ext>
            </a:extLst>
          </p:cNvPr>
          <p:cNvSpPr>
            <a:spLocks noGrp="1"/>
          </p:cNvSpPr>
          <p:nvPr>
            <p:ph type="sldNum" sz="quarter" idx="12"/>
          </p:nvPr>
        </p:nvSpPr>
        <p:spPr/>
        <p:txBody>
          <a:bodyPr/>
          <a:lstStyle/>
          <a:p>
            <a:fld id="{51106E2C-066D-4005-8388-75895575757B}" type="slidenum">
              <a:rPr lang="en-IN" smtClean="0"/>
              <a:t>46</a:t>
            </a:fld>
            <a:endParaRPr lang="en-IN" dirty="0"/>
          </a:p>
        </p:txBody>
      </p:sp>
      <p:sp>
        <p:nvSpPr>
          <p:cNvPr id="4" name="Rectangle: Rounded Corners 3">
            <a:extLst>
              <a:ext uri="{FF2B5EF4-FFF2-40B4-BE49-F238E27FC236}">
                <a16:creationId xmlns:a16="http://schemas.microsoft.com/office/drawing/2014/main" id="{C5222B83-0098-53AB-B7F2-8C2C93191023}"/>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C4289522-8131-BC1F-A994-86FABF49D576}"/>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FB9F6EB2-B910-9400-2E3D-D780D8FC1EC1}"/>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C2097A87-D9E7-51D9-8FC2-E9B7E5355A61}"/>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9" name="Table 8">
            <a:extLst>
              <a:ext uri="{FF2B5EF4-FFF2-40B4-BE49-F238E27FC236}">
                <a16:creationId xmlns:a16="http://schemas.microsoft.com/office/drawing/2014/main" id="{5A28E3DB-0B84-AEF3-C89F-582455019B76}"/>
              </a:ext>
            </a:extLst>
          </p:cNvPr>
          <p:cNvGraphicFramePr>
            <a:graphicFrameLocks noGrp="1"/>
          </p:cNvGraphicFramePr>
          <p:nvPr>
            <p:extLst>
              <p:ext uri="{D42A27DB-BD31-4B8C-83A1-F6EECF244321}">
                <p14:modId xmlns:p14="http://schemas.microsoft.com/office/powerpoint/2010/main" val="785061443"/>
              </p:ext>
            </p:extLst>
          </p:nvPr>
        </p:nvGraphicFramePr>
        <p:xfrm>
          <a:off x="838200" y="2324947"/>
          <a:ext cx="10515600" cy="325628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350353946"/>
                    </a:ext>
                  </a:extLst>
                </a:gridCol>
                <a:gridCol w="5257800">
                  <a:extLst>
                    <a:ext uri="{9D8B030D-6E8A-4147-A177-3AD203B41FA5}">
                      <a16:colId xmlns:a16="http://schemas.microsoft.com/office/drawing/2014/main" val="444984439"/>
                    </a:ext>
                  </a:extLst>
                </a:gridCol>
              </a:tblGrid>
              <a:tr h="370840">
                <a:tc>
                  <a:txBody>
                    <a:bodyPr/>
                    <a:lstStyle/>
                    <a:p>
                      <a:pPr algn="ctr"/>
                      <a:r>
                        <a:rPr lang="en-IN" sz="1600" b="1" dirty="0">
                          <a:solidFill>
                            <a:schemeClr val="bg1"/>
                          </a:solidFill>
                        </a:rPr>
                        <a:t>AS-12</a:t>
                      </a:r>
                    </a:p>
                  </a:txBody>
                  <a:tcPr>
                    <a:solidFill>
                      <a:srgbClr val="002060"/>
                    </a:solidFill>
                  </a:tcPr>
                </a:tc>
                <a:tc>
                  <a:txBody>
                    <a:bodyPr/>
                    <a:lstStyle/>
                    <a:p>
                      <a:pPr algn="ctr"/>
                      <a:r>
                        <a:rPr lang="en-IN" sz="1600" b="1" dirty="0">
                          <a:solidFill>
                            <a:schemeClr val="bg1"/>
                          </a:solidFill>
                        </a:rPr>
                        <a:t>ICDS VII</a:t>
                      </a:r>
                    </a:p>
                  </a:txBody>
                  <a:tcPr>
                    <a:solidFill>
                      <a:srgbClr val="002060"/>
                    </a:solidFill>
                  </a:tcPr>
                </a:tc>
                <a:extLst>
                  <a:ext uri="{0D108BD9-81ED-4DB2-BD59-A6C34878D82A}">
                    <a16:rowId xmlns:a16="http://schemas.microsoft.com/office/drawing/2014/main" val="3975955862"/>
                  </a:ext>
                </a:extLst>
              </a:tr>
              <a:tr h="370840">
                <a:tc gridSpan="2">
                  <a:txBody>
                    <a:bodyPr/>
                    <a:lstStyle/>
                    <a:p>
                      <a:pPr marL="0" indent="0">
                        <a:buFont typeface="Arial" panose="020B0604020202020204" pitchFamily="34" charset="0"/>
                        <a:buNone/>
                      </a:pPr>
                      <a:r>
                        <a:rPr lang="en-IN" sz="1600" b="1" u="sng" dirty="0"/>
                        <a:t>Grant in Nature of Promoter’s Contribution</a:t>
                      </a:r>
                    </a:p>
                  </a:txBody>
                  <a:tcPr/>
                </a:tc>
                <a:tc hMerge="1">
                  <a:txBody>
                    <a:bodyPr/>
                    <a:lstStyle/>
                    <a:p>
                      <a:pPr marL="285750" indent="-285750">
                        <a:buFont typeface="Arial" panose="020B0604020202020204" pitchFamily="34" charset="0"/>
                        <a:buChar char="•"/>
                      </a:pPr>
                      <a:endParaRPr lang="en-IN" sz="1600" dirty="0"/>
                    </a:p>
                  </a:txBody>
                  <a:tcPr/>
                </a:tc>
                <a:extLst>
                  <a:ext uri="{0D108BD9-81ED-4DB2-BD59-A6C34878D82A}">
                    <a16:rowId xmlns:a16="http://schemas.microsoft.com/office/drawing/2014/main" val="309984568"/>
                  </a:ext>
                </a:extLst>
              </a:tr>
              <a:tr h="370840">
                <a:tc>
                  <a:txBody>
                    <a:bodyPr/>
                    <a:lstStyle/>
                    <a:p>
                      <a:pPr marL="285750" indent="-285750">
                        <a:buFont typeface="Arial" panose="020B0604020202020204" pitchFamily="34" charset="0"/>
                        <a:buChar char="•"/>
                      </a:pPr>
                      <a:r>
                        <a:rPr lang="en-US" sz="1600" dirty="0"/>
                        <a:t>To be credited to capital reserve and to be treated as shareholders funds.</a:t>
                      </a:r>
                      <a:endParaRPr lang="en-IN" sz="1600" dirty="0"/>
                    </a:p>
                  </a:txBody>
                  <a:tcPr/>
                </a:tc>
                <a:tc>
                  <a:txBody>
                    <a:bodyPr/>
                    <a:lstStyle/>
                    <a:p>
                      <a:pPr marL="285750" indent="-285750">
                        <a:buFont typeface="Arial" panose="020B0604020202020204" pitchFamily="34" charset="0"/>
                        <a:buChar char="•"/>
                      </a:pPr>
                      <a:r>
                        <a:rPr lang="en-US" sz="1600" dirty="0"/>
                        <a:t>No such clarity for grants in the nature of promoter’s contribution. Therefore, by implication, requires recognition as income.</a:t>
                      </a:r>
                      <a:endParaRPr lang="en-IN" sz="1600" dirty="0"/>
                    </a:p>
                  </a:txBody>
                  <a:tcPr/>
                </a:tc>
                <a:extLst>
                  <a:ext uri="{0D108BD9-81ED-4DB2-BD59-A6C34878D82A}">
                    <a16:rowId xmlns:a16="http://schemas.microsoft.com/office/drawing/2014/main" val="2634780583"/>
                  </a:ext>
                </a:extLst>
              </a:tr>
              <a:tr h="370840">
                <a:tc gridSpan="2">
                  <a:txBody>
                    <a:bodyPr/>
                    <a:lstStyle/>
                    <a:p>
                      <a:pPr marL="0" indent="0">
                        <a:buFont typeface="Arial" panose="020B0604020202020204" pitchFamily="34" charset="0"/>
                        <a:buNone/>
                      </a:pPr>
                      <a:r>
                        <a:rPr lang="en-IN" sz="1600" b="1" u="sng" dirty="0"/>
                        <a:t>Compensation for Expenses/ Loss incurred or for giving Immediate Financial Support</a:t>
                      </a:r>
                    </a:p>
                  </a:txBody>
                  <a:tcPr/>
                </a:tc>
                <a:tc hMerge="1">
                  <a:txBody>
                    <a:bodyPr/>
                    <a:lstStyle/>
                    <a:p>
                      <a:endParaRPr lang="en-IN"/>
                    </a:p>
                  </a:txBody>
                  <a:tcPr/>
                </a:tc>
                <a:extLst>
                  <a:ext uri="{0D108BD9-81ED-4DB2-BD59-A6C34878D82A}">
                    <a16:rowId xmlns:a16="http://schemas.microsoft.com/office/drawing/2014/main" val="3412753762"/>
                  </a:ext>
                </a:extLst>
              </a:tr>
              <a:tr h="370840">
                <a:tc>
                  <a:txBody>
                    <a:bodyPr/>
                    <a:lstStyle/>
                    <a:p>
                      <a:pPr marL="285750" indent="-285750">
                        <a:buFont typeface="Arial" panose="020B0604020202020204" pitchFamily="34" charset="0"/>
                        <a:buChar char="•"/>
                      </a:pPr>
                      <a:r>
                        <a:rPr lang="en-US" sz="1600" dirty="0"/>
                        <a:t>To be recognized in P&amp;L A/c in the year in which it is receivable</a:t>
                      </a:r>
                      <a:endParaRPr lang="en-IN" sz="1600" dirty="0"/>
                    </a:p>
                  </a:txBody>
                  <a:tcPr/>
                </a:tc>
                <a:tc>
                  <a:txBody>
                    <a:bodyPr/>
                    <a:lstStyle/>
                    <a:p>
                      <a:pPr marL="285750" indent="-285750">
                        <a:buFont typeface="Arial" panose="020B0604020202020204" pitchFamily="34" charset="0"/>
                        <a:buChar char="•"/>
                      </a:pPr>
                      <a:r>
                        <a:rPr lang="en-US" sz="1600" dirty="0"/>
                        <a:t>Same as AS-12</a:t>
                      </a:r>
                      <a:endParaRPr lang="en-IN" sz="1600" dirty="0"/>
                    </a:p>
                  </a:txBody>
                  <a:tcPr/>
                </a:tc>
                <a:extLst>
                  <a:ext uri="{0D108BD9-81ED-4DB2-BD59-A6C34878D82A}">
                    <a16:rowId xmlns:a16="http://schemas.microsoft.com/office/drawing/2014/main" val="3840773910"/>
                  </a:ext>
                </a:extLst>
              </a:tr>
              <a:tr h="370840">
                <a:tc gridSpan="2">
                  <a:txBody>
                    <a:bodyPr/>
                    <a:lstStyle/>
                    <a:p>
                      <a:pPr marL="0" indent="0">
                        <a:buFont typeface="Arial" panose="020B0604020202020204" pitchFamily="34" charset="0"/>
                        <a:buNone/>
                      </a:pPr>
                      <a:r>
                        <a:rPr lang="en-IN" sz="1600" b="1" u="sng" dirty="0"/>
                        <a:t>Disclosure Requirement</a:t>
                      </a:r>
                    </a:p>
                  </a:txBody>
                  <a:tcPr/>
                </a:tc>
                <a:tc hMerge="1">
                  <a:txBody>
                    <a:bodyPr/>
                    <a:lstStyle/>
                    <a:p>
                      <a:pPr marL="285750" indent="-285750">
                        <a:buFont typeface="Arial" panose="020B0604020202020204" pitchFamily="34" charset="0"/>
                        <a:buChar char="•"/>
                      </a:pPr>
                      <a:endParaRPr lang="en-IN" sz="1600" dirty="0"/>
                    </a:p>
                  </a:txBody>
                  <a:tcPr/>
                </a:tc>
                <a:extLst>
                  <a:ext uri="{0D108BD9-81ED-4DB2-BD59-A6C34878D82A}">
                    <a16:rowId xmlns:a16="http://schemas.microsoft.com/office/drawing/2014/main" val="3660240599"/>
                  </a:ext>
                </a:extLst>
              </a:tr>
              <a:tr h="370840">
                <a:tc>
                  <a:txBody>
                    <a:bodyPr/>
                    <a:lstStyle/>
                    <a:p>
                      <a:pPr marL="285750" indent="-285750">
                        <a:buFont typeface="Arial" panose="020B0604020202020204" pitchFamily="34" charset="0"/>
                        <a:buChar char="•"/>
                      </a:pPr>
                      <a:r>
                        <a:rPr lang="en-IN" sz="1600" dirty="0"/>
                        <a:t>No disclosure of unrecognized grants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dirty="0"/>
                        <a:t>Disclosure of unrecognized grants</a:t>
                      </a:r>
                    </a:p>
                  </a:txBody>
                  <a:tcPr/>
                </a:tc>
                <a:extLst>
                  <a:ext uri="{0D108BD9-81ED-4DB2-BD59-A6C34878D82A}">
                    <a16:rowId xmlns:a16="http://schemas.microsoft.com/office/drawing/2014/main" val="4013671059"/>
                  </a:ext>
                </a:extLst>
              </a:tr>
            </a:tbl>
          </a:graphicData>
        </a:graphic>
      </p:graphicFrame>
    </p:spTree>
    <p:extLst>
      <p:ext uri="{BB962C8B-B14F-4D97-AF65-F5344CB8AC3E}">
        <p14:creationId xmlns:p14="http://schemas.microsoft.com/office/powerpoint/2010/main" val="12475780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1E1F3-504B-1C08-441A-E42BE17D11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C0780-3BBC-E55D-16C3-411E8626BB55}"/>
              </a:ext>
            </a:extLst>
          </p:cNvPr>
          <p:cNvSpPr>
            <a:spLocks noGrp="1"/>
          </p:cNvSpPr>
          <p:nvPr>
            <p:ph type="title"/>
          </p:nvPr>
        </p:nvSpPr>
        <p:spPr/>
        <p:txBody>
          <a:bodyPr>
            <a:normAutofit/>
          </a:bodyPr>
          <a:lstStyle/>
          <a:p>
            <a:r>
              <a:rPr lang="en-IN" sz="4400" dirty="0"/>
              <a:t>ICDS  - </a:t>
            </a:r>
            <a:r>
              <a:rPr lang="en-IN" sz="4400" b="1" dirty="0">
                <a:solidFill>
                  <a:srgbClr val="002060"/>
                </a:solidFill>
              </a:rPr>
              <a:t>Income Computation and </a:t>
            </a:r>
            <a:br>
              <a:rPr lang="en-IN" sz="4400" b="1" dirty="0">
                <a:solidFill>
                  <a:srgbClr val="002060"/>
                </a:solidFill>
              </a:rPr>
            </a:br>
            <a:r>
              <a:rPr lang="en-IN" sz="4400" b="1" dirty="0">
                <a:solidFill>
                  <a:srgbClr val="002060"/>
                </a:solidFill>
              </a:rPr>
              <a:t>Disclosure Standards</a:t>
            </a:r>
          </a:p>
        </p:txBody>
      </p:sp>
      <p:sp>
        <p:nvSpPr>
          <p:cNvPr id="3" name="Content Placeholder 2">
            <a:extLst>
              <a:ext uri="{FF2B5EF4-FFF2-40B4-BE49-F238E27FC236}">
                <a16:creationId xmlns:a16="http://schemas.microsoft.com/office/drawing/2014/main" id="{16633F24-8326-FFFA-FA7D-D64E0F279EE5}"/>
              </a:ext>
            </a:extLst>
          </p:cNvPr>
          <p:cNvSpPr>
            <a:spLocks noGrp="1"/>
          </p:cNvSpPr>
          <p:nvPr>
            <p:ph idx="1"/>
          </p:nvPr>
        </p:nvSpPr>
        <p:spPr/>
        <p:txBody>
          <a:bodyPr>
            <a:noAutofit/>
          </a:bodyPr>
          <a:lstStyle/>
          <a:p>
            <a:pPr marL="0" indent="0" algn="just">
              <a:buNone/>
            </a:pPr>
            <a:r>
              <a:rPr lang="en-US" sz="1600" b="1" u="sng" dirty="0">
                <a:solidFill>
                  <a:srgbClr val="002060"/>
                </a:solidFill>
              </a:rPr>
              <a:t>Borrowing Costs</a:t>
            </a:r>
          </a:p>
        </p:txBody>
      </p:sp>
      <p:sp>
        <p:nvSpPr>
          <p:cNvPr id="5" name="Slide Number Placeholder 4">
            <a:extLst>
              <a:ext uri="{FF2B5EF4-FFF2-40B4-BE49-F238E27FC236}">
                <a16:creationId xmlns:a16="http://schemas.microsoft.com/office/drawing/2014/main" id="{57F85D5F-CA8C-3522-75DA-C5036290B502}"/>
              </a:ext>
            </a:extLst>
          </p:cNvPr>
          <p:cNvSpPr>
            <a:spLocks noGrp="1"/>
          </p:cNvSpPr>
          <p:nvPr>
            <p:ph type="sldNum" sz="quarter" idx="12"/>
          </p:nvPr>
        </p:nvSpPr>
        <p:spPr/>
        <p:txBody>
          <a:bodyPr/>
          <a:lstStyle/>
          <a:p>
            <a:fld id="{51106E2C-066D-4005-8388-75895575757B}" type="slidenum">
              <a:rPr lang="en-IN" smtClean="0"/>
              <a:t>47</a:t>
            </a:fld>
            <a:endParaRPr lang="en-IN" dirty="0"/>
          </a:p>
        </p:txBody>
      </p:sp>
      <p:sp>
        <p:nvSpPr>
          <p:cNvPr id="4" name="Rectangle: Rounded Corners 3">
            <a:extLst>
              <a:ext uri="{FF2B5EF4-FFF2-40B4-BE49-F238E27FC236}">
                <a16:creationId xmlns:a16="http://schemas.microsoft.com/office/drawing/2014/main" id="{270EDB7B-2DBF-8C66-D739-90420A41C28D}"/>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9DCEEE4E-89AF-4DB6-782C-86F6EA7B1F20}"/>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B7E09E73-21B6-88AE-4DF9-D40C9850EDBF}"/>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D852D1E4-C3F4-3743-E93E-B6537C896157}"/>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9" name="Table 8">
            <a:extLst>
              <a:ext uri="{FF2B5EF4-FFF2-40B4-BE49-F238E27FC236}">
                <a16:creationId xmlns:a16="http://schemas.microsoft.com/office/drawing/2014/main" id="{8052DC04-8594-0F63-0303-8E3240C2F56D}"/>
              </a:ext>
            </a:extLst>
          </p:cNvPr>
          <p:cNvGraphicFramePr>
            <a:graphicFrameLocks noGrp="1"/>
          </p:cNvGraphicFramePr>
          <p:nvPr>
            <p:extLst>
              <p:ext uri="{D42A27DB-BD31-4B8C-83A1-F6EECF244321}">
                <p14:modId xmlns:p14="http://schemas.microsoft.com/office/powerpoint/2010/main" val="1979239670"/>
              </p:ext>
            </p:extLst>
          </p:nvPr>
        </p:nvGraphicFramePr>
        <p:xfrm>
          <a:off x="838200" y="2324947"/>
          <a:ext cx="10515600" cy="372364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350353946"/>
                    </a:ext>
                  </a:extLst>
                </a:gridCol>
                <a:gridCol w="5257800">
                  <a:extLst>
                    <a:ext uri="{9D8B030D-6E8A-4147-A177-3AD203B41FA5}">
                      <a16:colId xmlns:a16="http://schemas.microsoft.com/office/drawing/2014/main" val="444984439"/>
                    </a:ext>
                  </a:extLst>
                </a:gridCol>
              </a:tblGrid>
              <a:tr h="370840">
                <a:tc>
                  <a:txBody>
                    <a:bodyPr/>
                    <a:lstStyle/>
                    <a:p>
                      <a:pPr algn="ctr"/>
                      <a:r>
                        <a:rPr lang="en-IN" sz="1600" b="1" dirty="0">
                          <a:solidFill>
                            <a:schemeClr val="bg1"/>
                          </a:solidFill>
                        </a:rPr>
                        <a:t>AS-16</a:t>
                      </a:r>
                    </a:p>
                  </a:txBody>
                  <a:tcPr>
                    <a:solidFill>
                      <a:srgbClr val="002060"/>
                    </a:solidFill>
                  </a:tcPr>
                </a:tc>
                <a:tc>
                  <a:txBody>
                    <a:bodyPr/>
                    <a:lstStyle/>
                    <a:p>
                      <a:pPr algn="ctr"/>
                      <a:r>
                        <a:rPr lang="en-IN" sz="1600" b="1" dirty="0">
                          <a:solidFill>
                            <a:schemeClr val="bg1"/>
                          </a:solidFill>
                        </a:rPr>
                        <a:t>ICDS</a:t>
                      </a:r>
                    </a:p>
                  </a:txBody>
                  <a:tcPr>
                    <a:solidFill>
                      <a:srgbClr val="002060"/>
                    </a:solidFill>
                  </a:tcPr>
                </a:tc>
                <a:extLst>
                  <a:ext uri="{0D108BD9-81ED-4DB2-BD59-A6C34878D82A}">
                    <a16:rowId xmlns:a16="http://schemas.microsoft.com/office/drawing/2014/main" val="3975955862"/>
                  </a:ext>
                </a:extLst>
              </a:tr>
              <a:tr h="370840">
                <a:tc>
                  <a:txBody>
                    <a:bodyPr/>
                    <a:lstStyle/>
                    <a:p>
                      <a:pPr marL="285750" indent="-285750">
                        <a:buFont typeface="Arial" panose="020B0604020202020204" pitchFamily="34" charset="0"/>
                        <a:buChar char="•"/>
                      </a:pPr>
                      <a:r>
                        <a:rPr lang="en-US" sz="1600" dirty="0"/>
                        <a:t>Qualifying Asset is an asset that takes a substantial period of time to get ready for its intended use or sale.</a:t>
                      </a:r>
                      <a:endParaRPr lang="en-IN" sz="1600" dirty="0"/>
                    </a:p>
                  </a:txBody>
                  <a:tcPr/>
                </a:tc>
                <a:tc>
                  <a:txBody>
                    <a:bodyPr/>
                    <a:lstStyle/>
                    <a:p>
                      <a:pPr marL="0" indent="0">
                        <a:buFont typeface="Arial" panose="020B0604020202020204" pitchFamily="34" charset="0"/>
                        <a:buNone/>
                      </a:pPr>
                      <a:r>
                        <a:rPr lang="en-US" sz="1600" dirty="0"/>
                        <a:t>Qualifying Assets mean:</a:t>
                      </a:r>
                    </a:p>
                    <a:p>
                      <a:pPr marL="285750" indent="-285750">
                        <a:buFont typeface="Arial" panose="020B0604020202020204" pitchFamily="34" charset="0"/>
                        <a:buChar char="•"/>
                      </a:pPr>
                      <a:r>
                        <a:rPr lang="en-US" sz="1600" dirty="0"/>
                        <a:t>Tangible Assets – land, plant, etc.</a:t>
                      </a:r>
                    </a:p>
                    <a:p>
                      <a:pPr marL="285750" indent="-285750">
                        <a:buFont typeface="Arial" panose="020B0604020202020204" pitchFamily="34" charset="0"/>
                        <a:buChar char="•"/>
                      </a:pPr>
                      <a:r>
                        <a:rPr lang="en-US" sz="1600" dirty="0"/>
                        <a:t>Intangible Assets – patents, licenses, etc.</a:t>
                      </a:r>
                    </a:p>
                    <a:p>
                      <a:pPr marL="285750" indent="-285750">
                        <a:buFont typeface="Arial" panose="020B0604020202020204" pitchFamily="34" charset="0"/>
                        <a:buChar char="•"/>
                      </a:pPr>
                      <a:r>
                        <a:rPr lang="en-US" sz="1600" dirty="0"/>
                        <a:t>Inventories – that require 12 months or more to bring them to saleable condition.</a:t>
                      </a:r>
                      <a:endParaRPr lang="en-IN" sz="1600" dirty="0"/>
                    </a:p>
                  </a:txBody>
                  <a:tcPr/>
                </a:tc>
                <a:extLst>
                  <a:ext uri="{0D108BD9-81ED-4DB2-BD59-A6C34878D82A}">
                    <a16:rowId xmlns:a16="http://schemas.microsoft.com/office/drawing/2014/main" val="2634780583"/>
                  </a:ext>
                </a:extLst>
              </a:tr>
              <a:tr h="370840">
                <a:tc gridSpan="2">
                  <a:txBody>
                    <a:bodyPr/>
                    <a:lstStyle/>
                    <a:p>
                      <a:r>
                        <a:rPr lang="en-IN" sz="1600" b="1" u="sng" dirty="0"/>
                        <a:t>Impact:</a:t>
                      </a:r>
                    </a:p>
                    <a:p>
                      <a:pPr marL="285750" indent="-285750">
                        <a:buFont typeface="Arial" panose="020B0604020202020204" pitchFamily="34" charset="0"/>
                        <a:buChar char="•"/>
                      </a:pPr>
                      <a:r>
                        <a:rPr lang="en-US" sz="1600" dirty="0"/>
                        <a:t>Specified tangible &amp; intangible assets are qualifying assets regardless of substantial period condition. However, in case of capitalization of general borrowing cost, a qualifying asset has been defined to be an asset that requires a period of 12 months or more for its acquisition, construction or production.</a:t>
                      </a:r>
                    </a:p>
                    <a:p>
                      <a:pPr marL="285750" indent="-285750">
                        <a:buFont typeface="Arial" panose="020B0604020202020204" pitchFamily="34" charset="0"/>
                        <a:buChar char="•"/>
                      </a:pPr>
                      <a:r>
                        <a:rPr lang="en-US" sz="1600" dirty="0"/>
                        <a:t>ICDS includes ‘land’ also in the definition of qualifying assets, unlike AS-16. As per ICDS, the borrowing cost in respect of land shall be capitalized. The depreciation shall not be allowed on the same since the land is a non-depreciable asset. However, the capitalized cost shall form part of the cost of an asset while calculating Income from Capital Gain in respect of that land.</a:t>
                      </a:r>
                      <a:endParaRPr lang="en-IN" sz="1600" dirty="0"/>
                    </a:p>
                  </a:txBody>
                  <a:tcPr/>
                </a:tc>
                <a:tc hMerge="1">
                  <a:txBody>
                    <a:bodyPr/>
                    <a:lstStyle/>
                    <a:p>
                      <a:endParaRPr lang="en-IN" sz="1600" dirty="0"/>
                    </a:p>
                  </a:txBody>
                  <a:tcPr/>
                </a:tc>
                <a:extLst>
                  <a:ext uri="{0D108BD9-81ED-4DB2-BD59-A6C34878D82A}">
                    <a16:rowId xmlns:a16="http://schemas.microsoft.com/office/drawing/2014/main" val="2921179567"/>
                  </a:ext>
                </a:extLst>
              </a:tr>
            </a:tbl>
          </a:graphicData>
        </a:graphic>
      </p:graphicFrame>
    </p:spTree>
    <p:extLst>
      <p:ext uri="{BB962C8B-B14F-4D97-AF65-F5344CB8AC3E}">
        <p14:creationId xmlns:p14="http://schemas.microsoft.com/office/powerpoint/2010/main" val="566334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F1933-6B09-4A1F-39FA-DB358E9996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A77FB-CB10-9798-FA26-5A8EE27C8939}"/>
              </a:ext>
            </a:extLst>
          </p:cNvPr>
          <p:cNvSpPr>
            <a:spLocks noGrp="1"/>
          </p:cNvSpPr>
          <p:nvPr>
            <p:ph type="title"/>
          </p:nvPr>
        </p:nvSpPr>
        <p:spPr/>
        <p:txBody>
          <a:bodyPr>
            <a:normAutofit/>
          </a:bodyPr>
          <a:lstStyle/>
          <a:p>
            <a:r>
              <a:rPr lang="en-IN" sz="4400" dirty="0"/>
              <a:t>ICDS  - </a:t>
            </a:r>
            <a:r>
              <a:rPr lang="en-IN" sz="4400" b="1" dirty="0">
                <a:solidFill>
                  <a:srgbClr val="002060"/>
                </a:solidFill>
              </a:rPr>
              <a:t>Income Computation and </a:t>
            </a:r>
            <a:br>
              <a:rPr lang="en-IN" sz="4400" b="1" dirty="0">
                <a:solidFill>
                  <a:srgbClr val="002060"/>
                </a:solidFill>
              </a:rPr>
            </a:br>
            <a:r>
              <a:rPr lang="en-IN" sz="4400" b="1" dirty="0">
                <a:solidFill>
                  <a:srgbClr val="002060"/>
                </a:solidFill>
              </a:rPr>
              <a:t>Disclosure Standards</a:t>
            </a:r>
          </a:p>
        </p:txBody>
      </p:sp>
      <p:sp>
        <p:nvSpPr>
          <p:cNvPr id="3" name="Content Placeholder 2">
            <a:extLst>
              <a:ext uri="{FF2B5EF4-FFF2-40B4-BE49-F238E27FC236}">
                <a16:creationId xmlns:a16="http://schemas.microsoft.com/office/drawing/2014/main" id="{3B65F757-04F4-35AD-5D76-DA9C1072E50E}"/>
              </a:ext>
            </a:extLst>
          </p:cNvPr>
          <p:cNvSpPr>
            <a:spLocks noGrp="1"/>
          </p:cNvSpPr>
          <p:nvPr>
            <p:ph idx="1"/>
          </p:nvPr>
        </p:nvSpPr>
        <p:spPr/>
        <p:txBody>
          <a:bodyPr>
            <a:noAutofit/>
          </a:bodyPr>
          <a:lstStyle/>
          <a:p>
            <a:pPr marL="0" indent="0" algn="just">
              <a:buNone/>
            </a:pPr>
            <a:r>
              <a:rPr lang="en-US" sz="1600" b="1" u="sng" dirty="0">
                <a:solidFill>
                  <a:srgbClr val="002060"/>
                </a:solidFill>
              </a:rPr>
              <a:t>Borrowing Costs</a:t>
            </a:r>
          </a:p>
        </p:txBody>
      </p:sp>
      <p:sp>
        <p:nvSpPr>
          <p:cNvPr id="5" name="Slide Number Placeholder 4">
            <a:extLst>
              <a:ext uri="{FF2B5EF4-FFF2-40B4-BE49-F238E27FC236}">
                <a16:creationId xmlns:a16="http://schemas.microsoft.com/office/drawing/2014/main" id="{421770C9-3176-FA6D-8928-6673CA27DE4F}"/>
              </a:ext>
            </a:extLst>
          </p:cNvPr>
          <p:cNvSpPr>
            <a:spLocks noGrp="1"/>
          </p:cNvSpPr>
          <p:nvPr>
            <p:ph type="sldNum" sz="quarter" idx="12"/>
          </p:nvPr>
        </p:nvSpPr>
        <p:spPr/>
        <p:txBody>
          <a:bodyPr/>
          <a:lstStyle/>
          <a:p>
            <a:fld id="{51106E2C-066D-4005-8388-75895575757B}" type="slidenum">
              <a:rPr lang="en-IN" smtClean="0"/>
              <a:t>48</a:t>
            </a:fld>
            <a:endParaRPr lang="en-IN" dirty="0"/>
          </a:p>
        </p:txBody>
      </p:sp>
      <p:sp>
        <p:nvSpPr>
          <p:cNvPr id="4" name="Rectangle: Rounded Corners 3">
            <a:extLst>
              <a:ext uri="{FF2B5EF4-FFF2-40B4-BE49-F238E27FC236}">
                <a16:creationId xmlns:a16="http://schemas.microsoft.com/office/drawing/2014/main" id="{F812682A-A1C7-2D3F-E532-CAFD0CF27A04}"/>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A9CBE634-C076-8BEF-2814-DB896CEDF3D7}"/>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81FE0F67-039B-F337-796D-C0303D90C8BD}"/>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54D3AF23-CB5A-06CE-ABDC-9C287F62A2A0}"/>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9" name="Table 8">
            <a:extLst>
              <a:ext uri="{FF2B5EF4-FFF2-40B4-BE49-F238E27FC236}">
                <a16:creationId xmlns:a16="http://schemas.microsoft.com/office/drawing/2014/main" id="{460756E7-60A6-F8B1-0869-AD8B9204AC1B}"/>
              </a:ext>
            </a:extLst>
          </p:cNvPr>
          <p:cNvGraphicFramePr>
            <a:graphicFrameLocks noGrp="1"/>
          </p:cNvGraphicFramePr>
          <p:nvPr>
            <p:extLst>
              <p:ext uri="{D42A27DB-BD31-4B8C-83A1-F6EECF244321}">
                <p14:modId xmlns:p14="http://schemas.microsoft.com/office/powerpoint/2010/main" val="647027426"/>
              </p:ext>
            </p:extLst>
          </p:nvPr>
        </p:nvGraphicFramePr>
        <p:xfrm>
          <a:off x="838200" y="2324947"/>
          <a:ext cx="10515600" cy="337312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350353946"/>
                    </a:ext>
                  </a:extLst>
                </a:gridCol>
                <a:gridCol w="5257800">
                  <a:extLst>
                    <a:ext uri="{9D8B030D-6E8A-4147-A177-3AD203B41FA5}">
                      <a16:colId xmlns:a16="http://schemas.microsoft.com/office/drawing/2014/main" val="444984439"/>
                    </a:ext>
                  </a:extLst>
                </a:gridCol>
              </a:tblGrid>
              <a:tr h="370840">
                <a:tc>
                  <a:txBody>
                    <a:bodyPr/>
                    <a:lstStyle/>
                    <a:p>
                      <a:pPr algn="ctr"/>
                      <a:r>
                        <a:rPr lang="en-IN" sz="1600" b="1" dirty="0">
                          <a:solidFill>
                            <a:schemeClr val="bg1"/>
                          </a:solidFill>
                        </a:rPr>
                        <a:t>AS-16</a:t>
                      </a:r>
                    </a:p>
                  </a:txBody>
                  <a:tcPr>
                    <a:solidFill>
                      <a:srgbClr val="002060"/>
                    </a:solidFill>
                  </a:tcPr>
                </a:tc>
                <a:tc>
                  <a:txBody>
                    <a:bodyPr/>
                    <a:lstStyle/>
                    <a:p>
                      <a:pPr algn="ctr"/>
                      <a:r>
                        <a:rPr lang="en-IN" sz="1600" b="1" dirty="0">
                          <a:solidFill>
                            <a:schemeClr val="bg1"/>
                          </a:solidFill>
                        </a:rPr>
                        <a:t>ICDS</a:t>
                      </a:r>
                    </a:p>
                  </a:txBody>
                  <a:tcPr>
                    <a:solidFill>
                      <a:srgbClr val="002060"/>
                    </a:solidFill>
                  </a:tcPr>
                </a:tc>
                <a:extLst>
                  <a:ext uri="{0D108BD9-81ED-4DB2-BD59-A6C34878D82A}">
                    <a16:rowId xmlns:a16="http://schemas.microsoft.com/office/drawing/2014/main" val="3975955862"/>
                  </a:ext>
                </a:extLst>
              </a:tr>
              <a:tr h="370840">
                <a:tc gridSpan="2">
                  <a:txBody>
                    <a:bodyPr/>
                    <a:lstStyle/>
                    <a:p>
                      <a:pPr marL="0" indent="0">
                        <a:buFont typeface="Arial" panose="020B0604020202020204" pitchFamily="34" charset="0"/>
                        <a:buNone/>
                      </a:pPr>
                      <a:r>
                        <a:rPr lang="en-IN" sz="1600" b="1" u="sng" dirty="0"/>
                        <a:t>Commencement of Capitalisation</a:t>
                      </a:r>
                    </a:p>
                  </a:txBody>
                  <a:tcPr/>
                </a:tc>
                <a:tc hMerge="1">
                  <a:txBody>
                    <a:bodyPr/>
                    <a:lstStyle/>
                    <a:p>
                      <a:pPr marL="285750" indent="-285750">
                        <a:buFont typeface="Arial" panose="020B0604020202020204" pitchFamily="34" charset="0"/>
                        <a:buChar char="•"/>
                      </a:pPr>
                      <a:endParaRPr lang="en-IN" sz="1600" dirty="0"/>
                    </a:p>
                  </a:txBody>
                  <a:tcPr/>
                </a:tc>
                <a:extLst>
                  <a:ext uri="{0D108BD9-81ED-4DB2-BD59-A6C34878D82A}">
                    <a16:rowId xmlns:a16="http://schemas.microsoft.com/office/drawing/2014/main" val="309984568"/>
                  </a:ext>
                </a:extLst>
              </a:tr>
              <a:tr h="370840">
                <a:tc>
                  <a:txBody>
                    <a:bodyPr/>
                    <a:lstStyle/>
                    <a:p>
                      <a:pPr marL="285750" indent="-285750">
                        <a:buFont typeface="Arial" panose="020B0604020202020204" pitchFamily="34" charset="0"/>
                        <a:buChar char="•"/>
                      </a:pPr>
                      <a:r>
                        <a:rPr lang="en-US" sz="1600" dirty="0"/>
                        <a:t>The date of fulfilment of three conditions viz. incurrence of capex, incurrence of borrowing costs and preparatory activities are in progress.</a:t>
                      </a:r>
                      <a:endParaRPr lang="en-IN" sz="1600" dirty="0"/>
                    </a:p>
                  </a:txBody>
                  <a:tcPr/>
                </a:tc>
                <a:tc>
                  <a:txBody>
                    <a:bodyPr/>
                    <a:lstStyle/>
                    <a:p>
                      <a:pPr marL="285750" indent="-285750">
                        <a:buFont typeface="Arial" panose="020B0604020202020204" pitchFamily="34" charset="0"/>
                        <a:buChar char="•"/>
                      </a:pPr>
                      <a:r>
                        <a:rPr lang="en-US" sz="1600" dirty="0"/>
                        <a:t>Specific borrowings– Date on which funds were borrowed</a:t>
                      </a:r>
                    </a:p>
                    <a:p>
                      <a:pPr marL="285750" indent="-285750">
                        <a:buFont typeface="Arial" panose="020B0604020202020204" pitchFamily="34" charset="0"/>
                        <a:buChar char="•"/>
                      </a:pPr>
                      <a:r>
                        <a:rPr lang="en-US" sz="1600" dirty="0"/>
                        <a:t>General borrowings– Date on which funds were utilized.</a:t>
                      </a:r>
                      <a:endParaRPr lang="en-IN" sz="1600" dirty="0"/>
                    </a:p>
                  </a:txBody>
                  <a:tcPr/>
                </a:tc>
                <a:extLst>
                  <a:ext uri="{0D108BD9-81ED-4DB2-BD59-A6C34878D82A}">
                    <a16:rowId xmlns:a16="http://schemas.microsoft.com/office/drawing/2014/main" val="2634780583"/>
                  </a:ext>
                </a:extLst>
              </a:tr>
              <a:tr h="370840">
                <a:tc gridSpan="2">
                  <a:txBody>
                    <a:bodyPr/>
                    <a:lstStyle/>
                    <a:p>
                      <a:pPr marL="0" indent="0">
                        <a:buFont typeface="Arial" panose="020B0604020202020204" pitchFamily="34" charset="0"/>
                        <a:buNone/>
                      </a:pPr>
                      <a:r>
                        <a:rPr lang="en-IN" sz="1600" b="1" u="sng" dirty="0"/>
                        <a:t>Impact:</a:t>
                      </a:r>
                      <a:r>
                        <a:rPr lang="en-IN" sz="1600" dirty="0"/>
                        <a:t> The capitalization period starts early under the ICDS as compared to AS-16.</a:t>
                      </a:r>
                    </a:p>
                  </a:txBody>
                  <a:tcPr/>
                </a:tc>
                <a:tc hMerge="1">
                  <a:txBody>
                    <a:bodyPr/>
                    <a:lstStyle/>
                    <a:p>
                      <a:pPr marL="285750" indent="-285750">
                        <a:buFont typeface="Arial" panose="020B0604020202020204" pitchFamily="34" charset="0"/>
                        <a:buChar char="•"/>
                      </a:pPr>
                      <a:endParaRPr lang="en-IN" sz="1600" dirty="0"/>
                    </a:p>
                  </a:txBody>
                  <a:tcPr/>
                </a:tc>
                <a:extLst>
                  <a:ext uri="{0D108BD9-81ED-4DB2-BD59-A6C34878D82A}">
                    <a16:rowId xmlns:a16="http://schemas.microsoft.com/office/drawing/2014/main" val="3913634130"/>
                  </a:ext>
                </a:extLst>
              </a:tr>
              <a:tr h="370840">
                <a:tc gridSpan="2">
                  <a:txBody>
                    <a:bodyPr/>
                    <a:lstStyle/>
                    <a:p>
                      <a:pPr marL="0" indent="0">
                        <a:buFont typeface="Arial" panose="020B0604020202020204" pitchFamily="34" charset="0"/>
                        <a:buNone/>
                      </a:pPr>
                      <a:r>
                        <a:rPr lang="en-IN" sz="1600" b="1" u="sng" dirty="0"/>
                        <a:t>Method of Capitalization</a:t>
                      </a:r>
                    </a:p>
                  </a:txBody>
                  <a:tcPr/>
                </a:tc>
                <a:tc hMerge="1">
                  <a:txBody>
                    <a:bodyPr/>
                    <a:lstStyle/>
                    <a:p>
                      <a:endParaRPr lang="en-IN"/>
                    </a:p>
                  </a:txBody>
                  <a:tcPr/>
                </a:tc>
                <a:extLst>
                  <a:ext uri="{0D108BD9-81ED-4DB2-BD59-A6C34878D82A}">
                    <a16:rowId xmlns:a16="http://schemas.microsoft.com/office/drawing/2014/main" val="3412753762"/>
                  </a:ext>
                </a:extLst>
              </a:tr>
              <a:tr h="370840">
                <a:tc>
                  <a:txBody>
                    <a:bodyPr/>
                    <a:lstStyle/>
                    <a:p>
                      <a:pPr marL="0" indent="0">
                        <a:buFont typeface="Arial" panose="020B0604020202020204" pitchFamily="34" charset="0"/>
                        <a:buNone/>
                      </a:pPr>
                      <a:r>
                        <a:rPr lang="en-US" sz="1600" b="1" dirty="0"/>
                        <a:t>Specific Borrowings:</a:t>
                      </a:r>
                    </a:p>
                    <a:p>
                      <a:pPr marL="285750" indent="-285750">
                        <a:buFont typeface="Arial" panose="020B0604020202020204" pitchFamily="34" charset="0"/>
                        <a:buChar char="•"/>
                      </a:pPr>
                      <a:r>
                        <a:rPr lang="en-US" sz="1600" dirty="0"/>
                        <a:t>Actual borrowing costs incurred on the borrowing during the period less any income from temporary investment of those borrowings.</a:t>
                      </a:r>
                      <a:endParaRPr lang="en-IN"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t>Specific Borrowings:</a:t>
                      </a:r>
                      <a:endParaRPr lang="en-US" sz="1600" dirty="0"/>
                    </a:p>
                    <a:p>
                      <a:pPr marL="285750" indent="-285750">
                        <a:buFont typeface="Arial" panose="020B0604020202020204" pitchFamily="34" charset="0"/>
                        <a:buChar char="•"/>
                      </a:pPr>
                      <a:r>
                        <a:rPr lang="en-US" sz="1600" dirty="0"/>
                        <a:t>Actual borrowing costs incurred during the period on the funds borrowed.</a:t>
                      </a:r>
                      <a:endParaRPr lang="en-IN" sz="1600" dirty="0"/>
                    </a:p>
                  </a:txBody>
                  <a:tcPr/>
                </a:tc>
                <a:extLst>
                  <a:ext uri="{0D108BD9-81ED-4DB2-BD59-A6C34878D82A}">
                    <a16:rowId xmlns:a16="http://schemas.microsoft.com/office/drawing/2014/main" val="3840773910"/>
                  </a:ext>
                </a:extLst>
              </a:tr>
            </a:tbl>
          </a:graphicData>
        </a:graphic>
      </p:graphicFrame>
    </p:spTree>
    <p:extLst>
      <p:ext uri="{BB962C8B-B14F-4D97-AF65-F5344CB8AC3E}">
        <p14:creationId xmlns:p14="http://schemas.microsoft.com/office/powerpoint/2010/main" val="27724602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58DF7-2F4A-B389-B443-7D57F4061A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DE9641-18D6-09B2-2F4D-69758900C55E}"/>
              </a:ext>
            </a:extLst>
          </p:cNvPr>
          <p:cNvSpPr>
            <a:spLocks noGrp="1"/>
          </p:cNvSpPr>
          <p:nvPr>
            <p:ph type="title"/>
          </p:nvPr>
        </p:nvSpPr>
        <p:spPr/>
        <p:txBody>
          <a:bodyPr>
            <a:normAutofit/>
          </a:bodyPr>
          <a:lstStyle/>
          <a:p>
            <a:r>
              <a:rPr lang="en-IN" sz="4400" dirty="0"/>
              <a:t>ICDS  - </a:t>
            </a:r>
            <a:r>
              <a:rPr lang="en-IN" sz="4400" b="1" dirty="0">
                <a:solidFill>
                  <a:srgbClr val="002060"/>
                </a:solidFill>
              </a:rPr>
              <a:t>Income Computation and </a:t>
            </a:r>
            <a:br>
              <a:rPr lang="en-IN" sz="4400" b="1" dirty="0">
                <a:solidFill>
                  <a:srgbClr val="002060"/>
                </a:solidFill>
              </a:rPr>
            </a:br>
            <a:r>
              <a:rPr lang="en-IN" sz="4400" b="1" dirty="0">
                <a:solidFill>
                  <a:srgbClr val="002060"/>
                </a:solidFill>
              </a:rPr>
              <a:t>Disclosure Standards</a:t>
            </a:r>
          </a:p>
        </p:txBody>
      </p:sp>
      <p:sp>
        <p:nvSpPr>
          <p:cNvPr id="3" name="Content Placeholder 2">
            <a:extLst>
              <a:ext uri="{FF2B5EF4-FFF2-40B4-BE49-F238E27FC236}">
                <a16:creationId xmlns:a16="http://schemas.microsoft.com/office/drawing/2014/main" id="{E55B5A19-55BD-1F27-D040-F00602E6F542}"/>
              </a:ext>
            </a:extLst>
          </p:cNvPr>
          <p:cNvSpPr>
            <a:spLocks noGrp="1"/>
          </p:cNvSpPr>
          <p:nvPr>
            <p:ph idx="1"/>
          </p:nvPr>
        </p:nvSpPr>
        <p:spPr/>
        <p:txBody>
          <a:bodyPr>
            <a:noAutofit/>
          </a:bodyPr>
          <a:lstStyle/>
          <a:p>
            <a:pPr marL="0" indent="0" algn="just">
              <a:buNone/>
            </a:pPr>
            <a:r>
              <a:rPr lang="en-US" sz="1600" b="1" u="sng" dirty="0">
                <a:solidFill>
                  <a:srgbClr val="002060"/>
                </a:solidFill>
              </a:rPr>
              <a:t>Borrowing Costs</a:t>
            </a:r>
          </a:p>
        </p:txBody>
      </p:sp>
      <p:sp>
        <p:nvSpPr>
          <p:cNvPr id="5" name="Slide Number Placeholder 4">
            <a:extLst>
              <a:ext uri="{FF2B5EF4-FFF2-40B4-BE49-F238E27FC236}">
                <a16:creationId xmlns:a16="http://schemas.microsoft.com/office/drawing/2014/main" id="{DC1C7221-4524-10B0-E405-B9E1145846F0}"/>
              </a:ext>
            </a:extLst>
          </p:cNvPr>
          <p:cNvSpPr>
            <a:spLocks noGrp="1"/>
          </p:cNvSpPr>
          <p:nvPr>
            <p:ph type="sldNum" sz="quarter" idx="12"/>
          </p:nvPr>
        </p:nvSpPr>
        <p:spPr/>
        <p:txBody>
          <a:bodyPr/>
          <a:lstStyle/>
          <a:p>
            <a:fld id="{51106E2C-066D-4005-8388-75895575757B}" type="slidenum">
              <a:rPr lang="en-IN" smtClean="0"/>
              <a:t>49</a:t>
            </a:fld>
            <a:endParaRPr lang="en-IN" dirty="0"/>
          </a:p>
        </p:txBody>
      </p:sp>
      <p:sp>
        <p:nvSpPr>
          <p:cNvPr id="4" name="Rectangle: Rounded Corners 3">
            <a:extLst>
              <a:ext uri="{FF2B5EF4-FFF2-40B4-BE49-F238E27FC236}">
                <a16:creationId xmlns:a16="http://schemas.microsoft.com/office/drawing/2014/main" id="{4BEA8C86-7B71-5764-BE62-F38E8DBC1A8D}"/>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8D5950F0-C6B3-2B25-46DA-D05822D89CDA}"/>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F7164CD5-B295-B28F-BF82-15C83A0B70C8}"/>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6AA546BE-474C-F1BA-3E4E-588514CAEF89}"/>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9" name="Table 8">
            <a:extLst>
              <a:ext uri="{FF2B5EF4-FFF2-40B4-BE49-F238E27FC236}">
                <a16:creationId xmlns:a16="http://schemas.microsoft.com/office/drawing/2014/main" id="{90A0509D-0950-7D42-3DD3-BAD001551F49}"/>
              </a:ext>
            </a:extLst>
          </p:cNvPr>
          <p:cNvGraphicFramePr>
            <a:graphicFrameLocks noGrp="1"/>
          </p:cNvGraphicFramePr>
          <p:nvPr>
            <p:extLst>
              <p:ext uri="{D42A27DB-BD31-4B8C-83A1-F6EECF244321}">
                <p14:modId xmlns:p14="http://schemas.microsoft.com/office/powerpoint/2010/main" val="1339444200"/>
              </p:ext>
            </p:extLst>
          </p:nvPr>
        </p:nvGraphicFramePr>
        <p:xfrm>
          <a:off x="838200" y="2324947"/>
          <a:ext cx="10515600" cy="394208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350353946"/>
                    </a:ext>
                  </a:extLst>
                </a:gridCol>
                <a:gridCol w="5257800">
                  <a:extLst>
                    <a:ext uri="{9D8B030D-6E8A-4147-A177-3AD203B41FA5}">
                      <a16:colId xmlns:a16="http://schemas.microsoft.com/office/drawing/2014/main" val="444984439"/>
                    </a:ext>
                  </a:extLst>
                </a:gridCol>
              </a:tblGrid>
              <a:tr h="370840">
                <a:tc>
                  <a:txBody>
                    <a:bodyPr/>
                    <a:lstStyle/>
                    <a:p>
                      <a:pPr algn="ctr"/>
                      <a:r>
                        <a:rPr lang="en-IN" sz="1600" b="1" dirty="0">
                          <a:solidFill>
                            <a:schemeClr val="bg1"/>
                          </a:solidFill>
                        </a:rPr>
                        <a:t>AS-16</a:t>
                      </a:r>
                    </a:p>
                  </a:txBody>
                  <a:tcPr>
                    <a:solidFill>
                      <a:srgbClr val="002060"/>
                    </a:solidFill>
                  </a:tcPr>
                </a:tc>
                <a:tc>
                  <a:txBody>
                    <a:bodyPr/>
                    <a:lstStyle/>
                    <a:p>
                      <a:pPr algn="ctr"/>
                      <a:r>
                        <a:rPr lang="en-IN" sz="1600" b="1" dirty="0">
                          <a:solidFill>
                            <a:schemeClr val="bg1"/>
                          </a:solidFill>
                        </a:rPr>
                        <a:t>ICDS</a:t>
                      </a:r>
                    </a:p>
                  </a:txBody>
                  <a:tcPr>
                    <a:solidFill>
                      <a:srgbClr val="002060"/>
                    </a:solidFill>
                  </a:tcPr>
                </a:tc>
                <a:extLst>
                  <a:ext uri="{0D108BD9-81ED-4DB2-BD59-A6C34878D82A}">
                    <a16:rowId xmlns:a16="http://schemas.microsoft.com/office/drawing/2014/main" val="3975955862"/>
                  </a:ext>
                </a:extLst>
              </a:tr>
              <a:tr h="370840">
                <a:tc gridSpan="2">
                  <a:txBody>
                    <a:bodyPr/>
                    <a:lstStyle/>
                    <a:p>
                      <a:pPr marL="0" indent="0">
                        <a:buFont typeface="Arial" panose="020B0604020202020204" pitchFamily="34" charset="0"/>
                        <a:buNone/>
                      </a:pPr>
                      <a:r>
                        <a:rPr lang="en-IN" sz="1600" b="1" u="sng" dirty="0"/>
                        <a:t>Impact:</a:t>
                      </a:r>
                    </a:p>
                    <a:p>
                      <a:pPr marL="0" indent="0">
                        <a:buFont typeface="Arial" panose="020B0604020202020204" pitchFamily="34" charset="0"/>
                        <a:buNone/>
                      </a:pPr>
                      <a:r>
                        <a:rPr lang="en-US" sz="1600" b="0" u="none" dirty="0"/>
                        <a:t>AS-16 requires income from temporary deployment of unutilized funds to be reduced from borrowing cost. However, ICDS does not provide for the same. The income from temporary deployment of unutilized funds from specific loans shall be taxable as Income from other sources under the ICDS. </a:t>
                      </a:r>
                    </a:p>
                    <a:p>
                      <a:pPr marL="0" indent="0">
                        <a:buFont typeface="Arial" panose="020B0604020202020204" pitchFamily="34" charset="0"/>
                        <a:buNone/>
                      </a:pPr>
                      <a:endParaRPr lang="en-US" sz="1600" b="0" u="none" dirty="0"/>
                    </a:p>
                    <a:p>
                      <a:pPr marL="0" indent="0">
                        <a:buFont typeface="Arial" panose="020B0604020202020204" pitchFamily="34" charset="0"/>
                        <a:buNone/>
                      </a:pPr>
                      <a:r>
                        <a:rPr lang="en-US" sz="1600" b="0" u="none" dirty="0"/>
                        <a:t>SC ruling in Tuticorin Alkali Chemicals (227 ITR 172) requires that interest income earned from temporary deployments of funds has to be offered to tax immediately as IFOS. Hence above deviation has no tax impact.</a:t>
                      </a:r>
                      <a:endParaRPr lang="en-IN" sz="1600" b="0" u="none" dirty="0"/>
                    </a:p>
                  </a:txBody>
                  <a:tcPr/>
                </a:tc>
                <a:tc hMerge="1">
                  <a:txBody>
                    <a:bodyPr/>
                    <a:lstStyle/>
                    <a:p>
                      <a:pPr marL="285750" indent="-285750">
                        <a:buFont typeface="Arial" panose="020B0604020202020204" pitchFamily="34" charset="0"/>
                        <a:buChar char="•"/>
                      </a:pPr>
                      <a:endParaRPr lang="en-IN" sz="1600" dirty="0"/>
                    </a:p>
                  </a:txBody>
                  <a:tcPr/>
                </a:tc>
                <a:extLst>
                  <a:ext uri="{0D108BD9-81ED-4DB2-BD59-A6C34878D82A}">
                    <a16:rowId xmlns:a16="http://schemas.microsoft.com/office/drawing/2014/main" val="3660240599"/>
                  </a:ext>
                </a:extLst>
              </a:tr>
              <a:tr h="370840">
                <a:tc gridSpan="2">
                  <a:txBody>
                    <a:bodyPr/>
                    <a:lstStyle/>
                    <a:p>
                      <a:pPr marL="0" indent="0">
                        <a:buFont typeface="Arial" panose="020B0604020202020204" pitchFamily="34" charset="0"/>
                        <a:buNone/>
                      </a:pPr>
                      <a:r>
                        <a:rPr lang="en-IN" sz="1600" b="1" u="sng" dirty="0"/>
                        <a:t>Suspension of Capitalization</a:t>
                      </a:r>
                    </a:p>
                  </a:txBody>
                  <a:tcPr/>
                </a:tc>
                <a:tc hMerge="1">
                  <a:txBody>
                    <a:bodyPr/>
                    <a:lstStyle/>
                    <a:p>
                      <a:endParaRPr lang="en-IN"/>
                    </a:p>
                  </a:txBody>
                  <a:tcPr/>
                </a:tc>
                <a:extLst>
                  <a:ext uri="{0D108BD9-81ED-4DB2-BD59-A6C34878D82A}">
                    <a16:rowId xmlns:a16="http://schemas.microsoft.com/office/drawing/2014/main" val="641945690"/>
                  </a:ext>
                </a:extLst>
              </a:tr>
              <a:tr h="370840">
                <a:tc>
                  <a:txBody>
                    <a:bodyPr/>
                    <a:lstStyle/>
                    <a:p>
                      <a:pPr marL="285750" indent="-285750">
                        <a:buFont typeface="Arial" panose="020B0604020202020204" pitchFamily="34" charset="0"/>
                        <a:buChar char="•"/>
                      </a:pPr>
                      <a:r>
                        <a:rPr lang="en-US" sz="1600" b="0" u="none" dirty="0"/>
                        <a:t>During extended periods in which active development of the asset is interrupted.</a:t>
                      </a:r>
                      <a:endParaRPr lang="en-IN" sz="1600" b="0" u="none" dirty="0"/>
                    </a:p>
                  </a:txBody>
                  <a:tcPr/>
                </a:tc>
                <a:tc>
                  <a:txBody>
                    <a:bodyPr/>
                    <a:lstStyle/>
                    <a:p>
                      <a:pPr marL="285750" indent="-285750">
                        <a:buFont typeface="Arial" panose="020B0604020202020204" pitchFamily="34" charset="0"/>
                        <a:buChar char="•"/>
                      </a:pPr>
                      <a:r>
                        <a:rPr lang="en-US" sz="1600" b="0" u="none" dirty="0"/>
                        <a:t>No provision regarding suspension of capitalization of borrowing cost.</a:t>
                      </a:r>
                      <a:endParaRPr lang="en-IN" sz="1600" b="0" u="none" dirty="0"/>
                    </a:p>
                  </a:txBody>
                  <a:tcPr/>
                </a:tc>
                <a:extLst>
                  <a:ext uri="{0D108BD9-81ED-4DB2-BD59-A6C34878D82A}">
                    <a16:rowId xmlns:a16="http://schemas.microsoft.com/office/drawing/2014/main" val="8949205"/>
                  </a:ext>
                </a:extLst>
              </a:tr>
              <a:tr h="370840">
                <a:tc gridSpan="2">
                  <a:txBody>
                    <a:bodyPr/>
                    <a:lstStyle/>
                    <a:p>
                      <a:pPr marL="0" indent="0">
                        <a:buFont typeface="Arial" panose="020B0604020202020204" pitchFamily="34" charset="0"/>
                        <a:buNone/>
                      </a:pPr>
                      <a:r>
                        <a:rPr lang="en-IN" sz="1600" b="1" u="sng" dirty="0"/>
                        <a:t>Impact:</a:t>
                      </a:r>
                    </a:p>
                    <a:p>
                      <a:pPr marL="0" indent="0">
                        <a:buFont typeface="Arial" panose="020B0604020202020204" pitchFamily="34" charset="0"/>
                        <a:buNone/>
                      </a:pPr>
                      <a:r>
                        <a:rPr lang="en-US" sz="1600" b="0" u="none" dirty="0"/>
                        <a:t>Borrowing cost incurred during the periods in which active development of the asset is interrupted can also be capitalized under the ICDS.</a:t>
                      </a:r>
                      <a:endParaRPr lang="en-IN" sz="1600" b="0" u="none" dirty="0"/>
                    </a:p>
                  </a:txBody>
                  <a:tcPr/>
                </a:tc>
                <a:tc hMerge="1">
                  <a:txBody>
                    <a:bodyPr/>
                    <a:lstStyle/>
                    <a:p>
                      <a:endParaRPr lang="en-IN"/>
                    </a:p>
                  </a:txBody>
                  <a:tcPr/>
                </a:tc>
                <a:extLst>
                  <a:ext uri="{0D108BD9-81ED-4DB2-BD59-A6C34878D82A}">
                    <a16:rowId xmlns:a16="http://schemas.microsoft.com/office/drawing/2014/main" val="3508491208"/>
                  </a:ext>
                </a:extLst>
              </a:tr>
            </a:tbl>
          </a:graphicData>
        </a:graphic>
      </p:graphicFrame>
    </p:spTree>
    <p:extLst>
      <p:ext uri="{BB962C8B-B14F-4D97-AF65-F5344CB8AC3E}">
        <p14:creationId xmlns:p14="http://schemas.microsoft.com/office/powerpoint/2010/main" val="1734090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1B9C2-91F8-D361-DB4F-06F56D0FA522}"/>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FEDA592A-4BBE-BE12-7798-216CE35B07C6}"/>
              </a:ext>
            </a:extLst>
          </p:cNvPr>
          <p:cNvSpPr/>
          <p:nvPr/>
        </p:nvSpPr>
        <p:spPr>
          <a:xfrm rot="2500939">
            <a:off x="10744816" y="2853337"/>
            <a:ext cx="3162448" cy="3506664"/>
          </a:xfrm>
          <a:prstGeom prst="roundRect">
            <a:avLst/>
          </a:prstGeom>
          <a:solidFill>
            <a:srgbClr val="B8B8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a:extLst>
              <a:ext uri="{FF2B5EF4-FFF2-40B4-BE49-F238E27FC236}">
                <a16:creationId xmlns:a16="http://schemas.microsoft.com/office/drawing/2014/main" id="{1C825C42-898C-DD83-983C-8932B996EAED}"/>
              </a:ext>
            </a:extLst>
          </p:cNvPr>
          <p:cNvSpPr>
            <a:spLocks noGrp="1"/>
          </p:cNvSpPr>
          <p:nvPr>
            <p:ph type="sldNum" sz="quarter" idx="12"/>
          </p:nvPr>
        </p:nvSpPr>
        <p:spPr/>
        <p:txBody>
          <a:bodyPr/>
          <a:lstStyle/>
          <a:p>
            <a:fld id="{51106E2C-066D-4005-8388-75895575757B}" type="slidenum">
              <a:rPr lang="en-IN" smtClean="0"/>
              <a:t>5</a:t>
            </a:fld>
            <a:endParaRPr lang="en-IN"/>
          </a:p>
        </p:txBody>
      </p:sp>
      <p:sp>
        <p:nvSpPr>
          <p:cNvPr id="8" name="Rectangle: Rounded Corners 7">
            <a:extLst>
              <a:ext uri="{FF2B5EF4-FFF2-40B4-BE49-F238E27FC236}">
                <a16:creationId xmlns:a16="http://schemas.microsoft.com/office/drawing/2014/main" id="{50BF9956-2811-9497-CB84-B4B9916D0975}"/>
              </a:ext>
            </a:extLst>
          </p:cNvPr>
          <p:cNvSpPr/>
          <p:nvPr/>
        </p:nvSpPr>
        <p:spPr>
          <a:xfrm rot="18759444">
            <a:off x="7059059" y="4341896"/>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AC5AD21D-C231-8F8C-FEA7-323181DF59E6}"/>
              </a:ext>
            </a:extLst>
          </p:cNvPr>
          <p:cNvSpPr/>
          <p:nvPr/>
        </p:nvSpPr>
        <p:spPr>
          <a:xfrm rot="2500939">
            <a:off x="8685126" y="2320734"/>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6A9089DD-C2C0-34E4-922A-1EC8E0858F1C}"/>
              </a:ext>
            </a:extLst>
          </p:cNvPr>
          <p:cNvSpPr/>
          <p:nvPr/>
        </p:nvSpPr>
        <p:spPr>
          <a:xfrm rot="2508179">
            <a:off x="9988829" y="6187607"/>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82CA75A0-F691-8DFB-4016-3F75106C2A78}"/>
              </a:ext>
            </a:extLst>
          </p:cNvPr>
          <p:cNvSpPr/>
          <p:nvPr/>
        </p:nvSpPr>
        <p:spPr>
          <a:xfrm rot="2646275">
            <a:off x="-875289" y="-68741"/>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Rounded Corners 11">
            <a:extLst>
              <a:ext uri="{FF2B5EF4-FFF2-40B4-BE49-F238E27FC236}">
                <a16:creationId xmlns:a16="http://schemas.microsoft.com/office/drawing/2014/main" id="{5C81043F-9C6A-E058-E6F5-09F18A2338C5}"/>
              </a:ext>
            </a:extLst>
          </p:cNvPr>
          <p:cNvSpPr/>
          <p:nvPr/>
        </p:nvSpPr>
        <p:spPr>
          <a:xfrm rot="2508179">
            <a:off x="1446763" y="-815706"/>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itle 1">
            <a:extLst>
              <a:ext uri="{FF2B5EF4-FFF2-40B4-BE49-F238E27FC236}">
                <a16:creationId xmlns:a16="http://schemas.microsoft.com/office/drawing/2014/main" id="{CD51E43A-E189-4165-3DF7-B4C1864E0237}"/>
              </a:ext>
            </a:extLst>
          </p:cNvPr>
          <p:cNvSpPr txBox="1">
            <a:spLocks/>
          </p:cNvSpPr>
          <p:nvPr/>
        </p:nvSpPr>
        <p:spPr>
          <a:xfrm>
            <a:off x="771350" y="3014539"/>
            <a:ext cx="9144000" cy="2387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en-IN" sz="4000"/>
              <a:t>Income Tax Audit </a:t>
            </a:r>
          </a:p>
          <a:p>
            <a:r>
              <a:rPr lang="en-IN" sz="4000" b="1">
                <a:solidFill>
                  <a:srgbClr val="002060"/>
                </a:solidFill>
              </a:rPr>
              <a:t>Applicability</a:t>
            </a:r>
          </a:p>
        </p:txBody>
      </p:sp>
    </p:spTree>
    <p:extLst>
      <p:ext uri="{BB962C8B-B14F-4D97-AF65-F5344CB8AC3E}">
        <p14:creationId xmlns:p14="http://schemas.microsoft.com/office/powerpoint/2010/main" val="15356675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9E43F-D7A0-F92C-4706-CA5BB40CB7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862341-1B3D-0942-57FC-D9D5169EA975}"/>
              </a:ext>
            </a:extLst>
          </p:cNvPr>
          <p:cNvSpPr>
            <a:spLocks noGrp="1"/>
          </p:cNvSpPr>
          <p:nvPr>
            <p:ph type="title"/>
          </p:nvPr>
        </p:nvSpPr>
        <p:spPr/>
        <p:txBody>
          <a:bodyPr>
            <a:normAutofit/>
          </a:bodyPr>
          <a:lstStyle/>
          <a:p>
            <a:r>
              <a:rPr lang="en-IN" sz="4400" dirty="0"/>
              <a:t>ICDS  - </a:t>
            </a:r>
            <a:r>
              <a:rPr lang="en-IN" sz="4400" b="1" dirty="0">
                <a:solidFill>
                  <a:srgbClr val="002060"/>
                </a:solidFill>
              </a:rPr>
              <a:t>Income Computation and </a:t>
            </a:r>
            <a:br>
              <a:rPr lang="en-IN" sz="4400" b="1" dirty="0">
                <a:solidFill>
                  <a:srgbClr val="002060"/>
                </a:solidFill>
              </a:rPr>
            </a:br>
            <a:r>
              <a:rPr lang="en-IN" sz="4400" b="1" dirty="0">
                <a:solidFill>
                  <a:srgbClr val="002060"/>
                </a:solidFill>
              </a:rPr>
              <a:t>Disclosure Standards</a:t>
            </a:r>
          </a:p>
        </p:txBody>
      </p:sp>
      <p:sp>
        <p:nvSpPr>
          <p:cNvPr id="3" name="Content Placeholder 2">
            <a:extLst>
              <a:ext uri="{FF2B5EF4-FFF2-40B4-BE49-F238E27FC236}">
                <a16:creationId xmlns:a16="http://schemas.microsoft.com/office/drawing/2014/main" id="{019C0EF7-CDBE-E2C4-DA9E-26C4FA886F05}"/>
              </a:ext>
            </a:extLst>
          </p:cNvPr>
          <p:cNvSpPr>
            <a:spLocks noGrp="1"/>
          </p:cNvSpPr>
          <p:nvPr>
            <p:ph idx="1"/>
          </p:nvPr>
        </p:nvSpPr>
        <p:spPr/>
        <p:txBody>
          <a:bodyPr>
            <a:noAutofit/>
          </a:bodyPr>
          <a:lstStyle/>
          <a:p>
            <a:pPr marL="0" indent="0" algn="just">
              <a:buNone/>
            </a:pPr>
            <a:r>
              <a:rPr lang="en-US" sz="1600" b="1" u="sng" dirty="0">
                <a:solidFill>
                  <a:srgbClr val="002060"/>
                </a:solidFill>
              </a:rPr>
              <a:t>Borrowing Costs</a:t>
            </a:r>
          </a:p>
        </p:txBody>
      </p:sp>
      <p:sp>
        <p:nvSpPr>
          <p:cNvPr id="5" name="Slide Number Placeholder 4">
            <a:extLst>
              <a:ext uri="{FF2B5EF4-FFF2-40B4-BE49-F238E27FC236}">
                <a16:creationId xmlns:a16="http://schemas.microsoft.com/office/drawing/2014/main" id="{FFB3FFD6-4E64-84B3-7532-0574ABAF243C}"/>
              </a:ext>
            </a:extLst>
          </p:cNvPr>
          <p:cNvSpPr>
            <a:spLocks noGrp="1"/>
          </p:cNvSpPr>
          <p:nvPr>
            <p:ph type="sldNum" sz="quarter" idx="12"/>
          </p:nvPr>
        </p:nvSpPr>
        <p:spPr/>
        <p:txBody>
          <a:bodyPr/>
          <a:lstStyle/>
          <a:p>
            <a:fld id="{51106E2C-066D-4005-8388-75895575757B}" type="slidenum">
              <a:rPr lang="en-IN" smtClean="0"/>
              <a:t>50</a:t>
            </a:fld>
            <a:endParaRPr lang="en-IN" dirty="0"/>
          </a:p>
        </p:txBody>
      </p:sp>
      <p:sp>
        <p:nvSpPr>
          <p:cNvPr id="4" name="Rectangle: Rounded Corners 3">
            <a:extLst>
              <a:ext uri="{FF2B5EF4-FFF2-40B4-BE49-F238E27FC236}">
                <a16:creationId xmlns:a16="http://schemas.microsoft.com/office/drawing/2014/main" id="{6402E572-D97C-1036-68C1-228D7D48D6D6}"/>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B59A0C9E-C4B6-2A10-D767-A1C133E570C6}"/>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28750930-4435-1BDC-21B7-8C70DC1D886C}"/>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55CF9B14-3D99-1172-F9B2-01FE483B4D68}"/>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9" name="Table 8">
            <a:extLst>
              <a:ext uri="{FF2B5EF4-FFF2-40B4-BE49-F238E27FC236}">
                <a16:creationId xmlns:a16="http://schemas.microsoft.com/office/drawing/2014/main" id="{7059340D-2496-0D16-3097-2DE495D4C89B}"/>
              </a:ext>
            </a:extLst>
          </p:cNvPr>
          <p:cNvGraphicFramePr>
            <a:graphicFrameLocks noGrp="1"/>
          </p:cNvGraphicFramePr>
          <p:nvPr>
            <p:extLst>
              <p:ext uri="{D42A27DB-BD31-4B8C-83A1-F6EECF244321}">
                <p14:modId xmlns:p14="http://schemas.microsoft.com/office/powerpoint/2010/main" val="201906423"/>
              </p:ext>
            </p:extLst>
          </p:nvPr>
        </p:nvGraphicFramePr>
        <p:xfrm>
          <a:off x="838200" y="2324947"/>
          <a:ext cx="10515600" cy="238760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350353946"/>
                    </a:ext>
                  </a:extLst>
                </a:gridCol>
                <a:gridCol w="5257800">
                  <a:extLst>
                    <a:ext uri="{9D8B030D-6E8A-4147-A177-3AD203B41FA5}">
                      <a16:colId xmlns:a16="http://schemas.microsoft.com/office/drawing/2014/main" val="444984439"/>
                    </a:ext>
                  </a:extLst>
                </a:gridCol>
              </a:tblGrid>
              <a:tr h="370840">
                <a:tc>
                  <a:txBody>
                    <a:bodyPr/>
                    <a:lstStyle/>
                    <a:p>
                      <a:pPr algn="ctr"/>
                      <a:r>
                        <a:rPr lang="en-IN" sz="1600" b="1" dirty="0">
                          <a:solidFill>
                            <a:schemeClr val="bg1"/>
                          </a:solidFill>
                        </a:rPr>
                        <a:t>AS-16</a:t>
                      </a:r>
                    </a:p>
                  </a:txBody>
                  <a:tcPr>
                    <a:solidFill>
                      <a:srgbClr val="002060"/>
                    </a:solidFill>
                  </a:tcPr>
                </a:tc>
                <a:tc>
                  <a:txBody>
                    <a:bodyPr/>
                    <a:lstStyle/>
                    <a:p>
                      <a:pPr algn="ctr"/>
                      <a:r>
                        <a:rPr lang="en-IN" sz="1600" b="1" dirty="0">
                          <a:solidFill>
                            <a:schemeClr val="bg1"/>
                          </a:solidFill>
                        </a:rPr>
                        <a:t>ICDS</a:t>
                      </a:r>
                    </a:p>
                  </a:txBody>
                  <a:tcPr>
                    <a:solidFill>
                      <a:srgbClr val="002060"/>
                    </a:solidFill>
                  </a:tcPr>
                </a:tc>
                <a:extLst>
                  <a:ext uri="{0D108BD9-81ED-4DB2-BD59-A6C34878D82A}">
                    <a16:rowId xmlns:a16="http://schemas.microsoft.com/office/drawing/2014/main" val="3975955862"/>
                  </a:ext>
                </a:extLst>
              </a:tr>
              <a:tr h="370840">
                <a:tc gridSpan="2">
                  <a:txBody>
                    <a:bodyPr/>
                    <a:lstStyle/>
                    <a:p>
                      <a:pPr marL="0" indent="0">
                        <a:buFont typeface="Arial" panose="020B0604020202020204" pitchFamily="34" charset="0"/>
                        <a:buNone/>
                      </a:pPr>
                      <a:r>
                        <a:rPr lang="en-IN" sz="1600" b="1" u="sng" dirty="0"/>
                        <a:t>Cessation of Capitalization</a:t>
                      </a:r>
                    </a:p>
                  </a:txBody>
                  <a:tcPr/>
                </a:tc>
                <a:tc hMerge="1">
                  <a:txBody>
                    <a:bodyPr/>
                    <a:lstStyle/>
                    <a:p>
                      <a:endParaRPr lang="en-IN"/>
                    </a:p>
                  </a:txBody>
                  <a:tcPr/>
                </a:tc>
                <a:extLst>
                  <a:ext uri="{0D108BD9-81ED-4DB2-BD59-A6C34878D82A}">
                    <a16:rowId xmlns:a16="http://schemas.microsoft.com/office/drawing/2014/main" val="641945690"/>
                  </a:ext>
                </a:extLst>
              </a:tr>
              <a:tr h="370840">
                <a:tc>
                  <a:txBody>
                    <a:bodyPr/>
                    <a:lstStyle/>
                    <a:p>
                      <a:pPr marL="285750" indent="-285750">
                        <a:buFont typeface="Arial" panose="020B0604020202020204" pitchFamily="34" charset="0"/>
                        <a:buChar char="•"/>
                      </a:pPr>
                      <a:r>
                        <a:rPr lang="en-US" sz="1600" b="0" u="none" dirty="0"/>
                        <a:t>When substantially all activities necessary to prepare the qualifying asset for its intended use or sale are complete.</a:t>
                      </a:r>
                      <a:endParaRPr lang="en-IN" sz="1600" b="0" u="none" dirty="0"/>
                    </a:p>
                  </a:txBody>
                  <a:tcPr/>
                </a:tc>
                <a:tc>
                  <a:txBody>
                    <a:bodyPr/>
                    <a:lstStyle/>
                    <a:p>
                      <a:pPr marL="285750" indent="-285750">
                        <a:buFont typeface="Arial" panose="020B0604020202020204" pitchFamily="34" charset="0"/>
                        <a:buChar char="•"/>
                      </a:pPr>
                      <a:r>
                        <a:rPr lang="en-US" sz="1600" b="0" u="none" dirty="0"/>
                        <a:t>Qualifying Asset– when such asset is first put to use.</a:t>
                      </a:r>
                    </a:p>
                    <a:p>
                      <a:pPr marL="285750" indent="-285750">
                        <a:buFont typeface="Arial" panose="020B0604020202020204" pitchFamily="34" charset="0"/>
                        <a:buChar char="•"/>
                      </a:pPr>
                      <a:r>
                        <a:rPr lang="en-US" sz="1600" b="0" u="none" dirty="0"/>
                        <a:t>Inventory– when substantially all activities necessary to prepare it for its intended sale are complete.</a:t>
                      </a:r>
                      <a:endParaRPr lang="en-IN" sz="1600" b="0" u="none" dirty="0"/>
                    </a:p>
                  </a:txBody>
                  <a:tcPr/>
                </a:tc>
                <a:extLst>
                  <a:ext uri="{0D108BD9-81ED-4DB2-BD59-A6C34878D82A}">
                    <a16:rowId xmlns:a16="http://schemas.microsoft.com/office/drawing/2014/main" val="8949205"/>
                  </a:ext>
                </a:extLst>
              </a:tr>
              <a:tr h="370840">
                <a:tc gridSpan="2">
                  <a:txBody>
                    <a:bodyPr/>
                    <a:lstStyle/>
                    <a:p>
                      <a:pPr marL="0" indent="0">
                        <a:buFont typeface="Arial" panose="020B0604020202020204" pitchFamily="34" charset="0"/>
                        <a:buNone/>
                      </a:pPr>
                      <a:r>
                        <a:rPr lang="en-IN" sz="1600" b="1" u="sng" dirty="0"/>
                        <a:t>Impact:</a:t>
                      </a:r>
                    </a:p>
                    <a:p>
                      <a:pPr marL="0" indent="0">
                        <a:buFont typeface="Arial" panose="020B0604020202020204" pitchFamily="34" charset="0"/>
                        <a:buNone/>
                      </a:pPr>
                      <a:r>
                        <a:rPr lang="en-US" sz="1600" b="0" u="none" dirty="0"/>
                        <a:t>Income-tax Act allows capitalization of the borrowing cost till the asset is put to use (Section 43(1) </a:t>
                      </a:r>
                      <a:r>
                        <a:rPr lang="en-US" sz="1600" b="0" u="none" dirty="0" err="1"/>
                        <a:t>r.w.</a:t>
                      </a:r>
                      <a:r>
                        <a:rPr lang="en-US" sz="1600" b="0" u="none" dirty="0"/>
                        <a:t> </a:t>
                      </a:r>
                      <a:r>
                        <a:rPr lang="en-US" sz="1600" b="0" u="none" dirty="0" err="1"/>
                        <a:t>Expl</a:t>
                      </a:r>
                      <a:r>
                        <a:rPr lang="en-US" sz="1600" b="0" u="none" dirty="0"/>
                        <a:t>. 8). ICDS also allows the capitalization till the date of put to use. Hence, there is no impact.</a:t>
                      </a:r>
                      <a:endParaRPr lang="en-IN" sz="1600" b="0" u="none" dirty="0"/>
                    </a:p>
                  </a:txBody>
                  <a:tcPr/>
                </a:tc>
                <a:tc hMerge="1">
                  <a:txBody>
                    <a:bodyPr/>
                    <a:lstStyle/>
                    <a:p>
                      <a:endParaRPr lang="en-IN"/>
                    </a:p>
                  </a:txBody>
                  <a:tcPr/>
                </a:tc>
                <a:extLst>
                  <a:ext uri="{0D108BD9-81ED-4DB2-BD59-A6C34878D82A}">
                    <a16:rowId xmlns:a16="http://schemas.microsoft.com/office/drawing/2014/main" val="3508491208"/>
                  </a:ext>
                </a:extLst>
              </a:tr>
            </a:tbl>
          </a:graphicData>
        </a:graphic>
      </p:graphicFrame>
    </p:spTree>
    <p:extLst>
      <p:ext uri="{BB962C8B-B14F-4D97-AF65-F5344CB8AC3E}">
        <p14:creationId xmlns:p14="http://schemas.microsoft.com/office/powerpoint/2010/main" val="29471450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AFD37-B66E-F6C3-0043-BDAF5D1CA7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9C693D-719C-9FFD-DD02-9107DFBB833C}"/>
              </a:ext>
            </a:extLst>
          </p:cNvPr>
          <p:cNvSpPr>
            <a:spLocks noGrp="1"/>
          </p:cNvSpPr>
          <p:nvPr>
            <p:ph type="title"/>
          </p:nvPr>
        </p:nvSpPr>
        <p:spPr/>
        <p:txBody>
          <a:bodyPr>
            <a:normAutofit/>
          </a:bodyPr>
          <a:lstStyle/>
          <a:p>
            <a:r>
              <a:rPr lang="en-IN" sz="4400" dirty="0"/>
              <a:t>ICDS  - </a:t>
            </a:r>
            <a:r>
              <a:rPr lang="en-IN" sz="4400" b="1" dirty="0">
                <a:solidFill>
                  <a:srgbClr val="002060"/>
                </a:solidFill>
              </a:rPr>
              <a:t>Income Computation and </a:t>
            </a:r>
            <a:br>
              <a:rPr lang="en-IN" sz="4400" b="1" dirty="0">
                <a:solidFill>
                  <a:srgbClr val="002060"/>
                </a:solidFill>
              </a:rPr>
            </a:br>
            <a:r>
              <a:rPr lang="en-IN" sz="4400" b="1" dirty="0">
                <a:solidFill>
                  <a:srgbClr val="002060"/>
                </a:solidFill>
              </a:rPr>
              <a:t>Disclosure Standards</a:t>
            </a:r>
          </a:p>
        </p:txBody>
      </p:sp>
      <p:sp>
        <p:nvSpPr>
          <p:cNvPr id="3" name="Content Placeholder 2">
            <a:extLst>
              <a:ext uri="{FF2B5EF4-FFF2-40B4-BE49-F238E27FC236}">
                <a16:creationId xmlns:a16="http://schemas.microsoft.com/office/drawing/2014/main" id="{B47E092C-1DD2-50EB-17DC-1F776B189755}"/>
              </a:ext>
            </a:extLst>
          </p:cNvPr>
          <p:cNvSpPr>
            <a:spLocks noGrp="1"/>
          </p:cNvSpPr>
          <p:nvPr>
            <p:ph idx="1"/>
          </p:nvPr>
        </p:nvSpPr>
        <p:spPr/>
        <p:txBody>
          <a:bodyPr>
            <a:noAutofit/>
          </a:bodyPr>
          <a:lstStyle/>
          <a:p>
            <a:pPr marL="0" indent="0" algn="just">
              <a:buNone/>
            </a:pPr>
            <a:r>
              <a:rPr lang="en-US" sz="1600" b="1" u="sng" dirty="0">
                <a:solidFill>
                  <a:srgbClr val="002060"/>
                </a:solidFill>
              </a:rPr>
              <a:t>Provisions, Contingent Liabilities and Contingent Assets</a:t>
            </a:r>
          </a:p>
        </p:txBody>
      </p:sp>
      <p:sp>
        <p:nvSpPr>
          <p:cNvPr id="5" name="Slide Number Placeholder 4">
            <a:extLst>
              <a:ext uri="{FF2B5EF4-FFF2-40B4-BE49-F238E27FC236}">
                <a16:creationId xmlns:a16="http://schemas.microsoft.com/office/drawing/2014/main" id="{EA85052A-D9A3-F0AB-3D45-BE68B1E99313}"/>
              </a:ext>
            </a:extLst>
          </p:cNvPr>
          <p:cNvSpPr>
            <a:spLocks noGrp="1"/>
          </p:cNvSpPr>
          <p:nvPr>
            <p:ph type="sldNum" sz="quarter" idx="12"/>
          </p:nvPr>
        </p:nvSpPr>
        <p:spPr/>
        <p:txBody>
          <a:bodyPr/>
          <a:lstStyle/>
          <a:p>
            <a:fld id="{51106E2C-066D-4005-8388-75895575757B}" type="slidenum">
              <a:rPr lang="en-IN" smtClean="0"/>
              <a:t>51</a:t>
            </a:fld>
            <a:endParaRPr lang="en-IN" dirty="0"/>
          </a:p>
        </p:txBody>
      </p:sp>
      <p:sp>
        <p:nvSpPr>
          <p:cNvPr id="4" name="Rectangle: Rounded Corners 3">
            <a:extLst>
              <a:ext uri="{FF2B5EF4-FFF2-40B4-BE49-F238E27FC236}">
                <a16:creationId xmlns:a16="http://schemas.microsoft.com/office/drawing/2014/main" id="{4D327A29-98E5-0D6D-87F0-B97D04EA56D0}"/>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FFD3DDDD-A028-BA97-46AE-88A1EB11530C}"/>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1D8037F4-7E8C-977C-B7C6-4C55454D08E1}"/>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EC7604DE-3564-9027-96B0-E387148F9799}"/>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9" name="Table 8">
            <a:extLst>
              <a:ext uri="{FF2B5EF4-FFF2-40B4-BE49-F238E27FC236}">
                <a16:creationId xmlns:a16="http://schemas.microsoft.com/office/drawing/2014/main" id="{5E793CA4-65BE-8980-2E96-076EF8715B53}"/>
              </a:ext>
            </a:extLst>
          </p:cNvPr>
          <p:cNvGraphicFramePr>
            <a:graphicFrameLocks noGrp="1"/>
          </p:cNvGraphicFramePr>
          <p:nvPr>
            <p:extLst>
              <p:ext uri="{D42A27DB-BD31-4B8C-83A1-F6EECF244321}">
                <p14:modId xmlns:p14="http://schemas.microsoft.com/office/powerpoint/2010/main" val="1118265351"/>
              </p:ext>
            </p:extLst>
          </p:nvPr>
        </p:nvGraphicFramePr>
        <p:xfrm>
          <a:off x="838200" y="2324947"/>
          <a:ext cx="10515600" cy="421132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350353946"/>
                    </a:ext>
                  </a:extLst>
                </a:gridCol>
                <a:gridCol w="5257800">
                  <a:extLst>
                    <a:ext uri="{9D8B030D-6E8A-4147-A177-3AD203B41FA5}">
                      <a16:colId xmlns:a16="http://schemas.microsoft.com/office/drawing/2014/main" val="444984439"/>
                    </a:ext>
                  </a:extLst>
                </a:gridCol>
              </a:tblGrid>
              <a:tr h="370840">
                <a:tc>
                  <a:txBody>
                    <a:bodyPr/>
                    <a:lstStyle/>
                    <a:p>
                      <a:pPr algn="ctr"/>
                      <a:r>
                        <a:rPr lang="en-IN" sz="1600" b="1" dirty="0">
                          <a:solidFill>
                            <a:schemeClr val="bg1"/>
                          </a:solidFill>
                        </a:rPr>
                        <a:t>AS-29</a:t>
                      </a:r>
                    </a:p>
                  </a:txBody>
                  <a:tcPr>
                    <a:solidFill>
                      <a:srgbClr val="002060"/>
                    </a:solidFill>
                  </a:tcPr>
                </a:tc>
                <a:tc>
                  <a:txBody>
                    <a:bodyPr/>
                    <a:lstStyle/>
                    <a:p>
                      <a:pPr algn="ctr"/>
                      <a:r>
                        <a:rPr lang="en-IN" sz="1600" b="1" dirty="0">
                          <a:solidFill>
                            <a:schemeClr val="bg1"/>
                          </a:solidFill>
                        </a:rPr>
                        <a:t>ICDS</a:t>
                      </a:r>
                    </a:p>
                  </a:txBody>
                  <a:tcPr>
                    <a:solidFill>
                      <a:srgbClr val="002060"/>
                    </a:solidFill>
                  </a:tcPr>
                </a:tc>
                <a:extLst>
                  <a:ext uri="{0D108BD9-81ED-4DB2-BD59-A6C34878D82A}">
                    <a16:rowId xmlns:a16="http://schemas.microsoft.com/office/drawing/2014/main" val="3975955862"/>
                  </a:ext>
                </a:extLst>
              </a:tr>
              <a:tr h="370840">
                <a:tc>
                  <a:txBody>
                    <a:bodyPr/>
                    <a:lstStyle/>
                    <a:p>
                      <a:pPr marL="285750" indent="-285750">
                        <a:buFont typeface="Arial" panose="020B0604020202020204" pitchFamily="34" charset="0"/>
                        <a:buChar char="•"/>
                      </a:pPr>
                      <a:r>
                        <a:rPr lang="en-US" sz="1600" b="0" u="none" dirty="0"/>
                        <a:t>Provisions shall be recognized if it is </a:t>
                      </a:r>
                      <a:r>
                        <a:rPr lang="en-US" sz="1600" b="1" u="none" dirty="0"/>
                        <a:t>probable</a:t>
                      </a:r>
                      <a:r>
                        <a:rPr lang="en-US" sz="1600" b="0" u="none" dirty="0"/>
                        <a:t> ICDS that outflow of economic resources will be required.</a:t>
                      </a:r>
                    </a:p>
                    <a:p>
                      <a:pPr marL="285750" indent="-285750">
                        <a:buFont typeface="Arial" panose="020B0604020202020204" pitchFamily="34" charset="0"/>
                        <a:buChar char="•"/>
                      </a:pPr>
                      <a:r>
                        <a:rPr lang="en-US" sz="1600" b="0" u="none" dirty="0"/>
                        <a:t>Provision is not discounted to NPV</a:t>
                      </a:r>
                      <a:endParaRPr lang="en-IN" sz="1600" b="0" u="none" dirty="0"/>
                    </a:p>
                  </a:txBody>
                  <a:tcPr/>
                </a:tc>
                <a:tc>
                  <a:txBody>
                    <a:bodyPr/>
                    <a:lstStyle/>
                    <a:p>
                      <a:pPr marL="285750" indent="-285750">
                        <a:buFont typeface="Arial" panose="020B0604020202020204" pitchFamily="34" charset="0"/>
                        <a:buChar char="•"/>
                      </a:pPr>
                      <a:r>
                        <a:rPr lang="en-US" sz="1600" b="0" u="none" dirty="0"/>
                        <a:t>Provisions shall be recognized if it is </a:t>
                      </a:r>
                      <a:r>
                        <a:rPr lang="en-US" sz="1600" b="1" u="none" dirty="0"/>
                        <a:t>reasonably certain </a:t>
                      </a:r>
                      <a:r>
                        <a:rPr lang="en-US" sz="1600" b="0" u="none" dirty="0"/>
                        <a:t>that outflow of economic resources will be required.</a:t>
                      </a:r>
                    </a:p>
                    <a:p>
                      <a:pPr marL="285750" indent="-285750">
                        <a:buFont typeface="Arial" panose="020B0604020202020204" pitchFamily="34" charset="0"/>
                        <a:buChar char="•"/>
                      </a:pPr>
                      <a:r>
                        <a:rPr lang="en-US" sz="1600" b="0" u="none" dirty="0"/>
                        <a:t>Provision is not discounted to NPV</a:t>
                      </a:r>
                      <a:endParaRPr lang="en-IN" sz="1600" b="0" u="none" dirty="0"/>
                    </a:p>
                  </a:txBody>
                  <a:tcPr/>
                </a:tc>
                <a:extLst>
                  <a:ext uri="{0D108BD9-81ED-4DB2-BD59-A6C34878D82A}">
                    <a16:rowId xmlns:a16="http://schemas.microsoft.com/office/drawing/2014/main" val="8949205"/>
                  </a:ext>
                </a:extLst>
              </a:tr>
              <a:tr h="370840">
                <a:tc gridSpan="2">
                  <a:txBody>
                    <a:bodyPr/>
                    <a:lstStyle/>
                    <a:p>
                      <a:pPr marL="0" indent="0">
                        <a:buFont typeface="Arial" panose="020B0604020202020204" pitchFamily="34" charset="0"/>
                        <a:buNone/>
                      </a:pPr>
                      <a:r>
                        <a:rPr lang="en-IN" sz="1600" b="1" u="sng" dirty="0"/>
                        <a:t>Impact:</a:t>
                      </a:r>
                    </a:p>
                    <a:p>
                      <a:pPr marL="285750" indent="-285750">
                        <a:buFont typeface="Arial" panose="020B0604020202020204" pitchFamily="34" charset="0"/>
                        <a:buChar char="•"/>
                      </a:pPr>
                      <a:r>
                        <a:rPr lang="en-US" sz="1600" b="0" u="none" dirty="0"/>
                        <a:t>The criterion for recognition of provisions on the basis of the test of ‘probable’ (i.e. more likely than not criterion) replaced with the requirement of ‘reasonably certain’.</a:t>
                      </a:r>
                    </a:p>
                    <a:p>
                      <a:pPr marL="285750" indent="-285750">
                        <a:buFont typeface="Arial" panose="020B0604020202020204" pitchFamily="34" charset="0"/>
                        <a:buChar char="•"/>
                      </a:pPr>
                      <a:r>
                        <a:rPr lang="en-US" sz="1600" b="0" u="none" dirty="0"/>
                        <a:t>In the absence of definition and scope of ‘reasonably certain’ criterion, an ambiguity would arise on assessment of ‘reasonably certain’ criterion.</a:t>
                      </a:r>
                    </a:p>
                    <a:p>
                      <a:pPr marL="285750" indent="-285750">
                        <a:buFont typeface="Arial" panose="020B0604020202020204" pitchFamily="34" charset="0"/>
                        <a:buChar char="•"/>
                      </a:pPr>
                      <a:r>
                        <a:rPr lang="en-US" sz="1600" b="0" u="none" dirty="0"/>
                        <a:t>In the Act, there is no specific provision for recognition of provisions. However, provisions are allowed based on accrued liabilities as per ordinary principles of commercial accounting.</a:t>
                      </a:r>
                    </a:p>
                    <a:p>
                      <a:pPr marL="285750" indent="-285750">
                        <a:buFont typeface="Arial" panose="020B0604020202020204" pitchFamily="34" charset="0"/>
                        <a:buChar char="•"/>
                      </a:pPr>
                      <a:r>
                        <a:rPr lang="en-IN" sz="1600" b="0" u="none" dirty="0"/>
                        <a:t>Provision for Warranty is allowed as an expenditure upholding the test of ‘probable’ warranty obligation in the following judgments.</a:t>
                      </a:r>
                    </a:p>
                    <a:p>
                      <a:pPr marL="742950" lvl="1" indent="-285750">
                        <a:buFont typeface="Arial" panose="020B0604020202020204" pitchFamily="34" charset="0"/>
                        <a:buChar char="•"/>
                      </a:pPr>
                      <a:r>
                        <a:rPr lang="en-IN" sz="1600" b="0" u="none" dirty="0"/>
                        <a:t>Rotork Controls India P. Ltd. (2009) 314 ITR 62 (SC) (extract on next slide)</a:t>
                      </a:r>
                    </a:p>
                    <a:p>
                      <a:pPr marL="742950" lvl="1" indent="-285750">
                        <a:buFont typeface="Arial" panose="020B0604020202020204" pitchFamily="34" charset="0"/>
                        <a:buChar char="•"/>
                      </a:pPr>
                      <a:r>
                        <a:rPr lang="en-IN" sz="1600" b="0" u="none" dirty="0"/>
                        <a:t>Himalaya Machinery (P) Limited v DCIT 334 ITR 64</a:t>
                      </a:r>
                    </a:p>
                    <a:p>
                      <a:pPr marL="742950" lvl="1" indent="-285750">
                        <a:buFont typeface="Arial" panose="020B0604020202020204" pitchFamily="34" charset="0"/>
                        <a:buChar char="•"/>
                      </a:pPr>
                      <a:r>
                        <a:rPr lang="en-IN" sz="1600" b="0" u="none" dirty="0"/>
                        <a:t>CIT vs. Luk India P. Ltd. 52 DTR 117 &amp; others.</a:t>
                      </a:r>
                    </a:p>
                  </a:txBody>
                  <a:tcPr/>
                </a:tc>
                <a:tc hMerge="1">
                  <a:txBody>
                    <a:bodyPr/>
                    <a:lstStyle/>
                    <a:p>
                      <a:endParaRPr lang="en-IN"/>
                    </a:p>
                  </a:txBody>
                  <a:tcPr/>
                </a:tc>
                <a:extLst>
                  <a:ext uri="{0D108BD9-81ED-4DB2-BD59-A6C34878D82A}">
                    <a16:rowId xmlns:a16="http://schemas.microsoft.com/office/drawing/2014/main" val="3508491208"/>
                  </a:ext>
                </a:extLst>
              </a:tr>
            </a:tbl>
          </a:graphicData>
        </a:graphic>
      </p:graphicFrame>
    </p:spTree>
    <p:extLst>
      <p:ext uri="{BB962C8B-B14F-4D97-AF65-F5344CB8AC3E}">
        <p14:creationId xmlns:p14="http://schemas.microsoft.com/office/powerpoint/2010/main" val="17717778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2B7A2-4724-6C01-6841-A931B09082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723831-44C3-3089-5613-0FB405D1D3C9}"/>
              </a:ext>
            </a:extLst>
          </p:cNvPr>
          <p:cNvSpPr>
            <a:spLocks noGrp="1"/>
          </p:cNvSpPr>
          <p:nvPr>
            <p:ph type="title"/>
          </p:nvPr>
        </p:nvSpPr>
        <p:spPr/>
        <p:txBody>
          <a:bodyPr>
            <a:normAutofit/>
          </a:bodyPr>
          <a:lstStyle/>
          <a:p>
            <a:r>
              <a:rPr lang="en-IN" sz="4400"/>
              <a:t>ICDS  - </a:t>
            </a:r>
            <a:r>
              <a:rPr lang="en-IN" sz="4400" b="1">
                <a:solidFill>
                  <a:srgbClr val="002060"/>
                </a:solidFill>
              </a:rPr>
              <a:t>Income Computation and </a:t>
            </a:r>
            <a:br>
              <a:rPr lang="en-IN" sz="4400" b="1">
                <a:solidFill>
                  <a:srgbClr val="002060"/>
                </a:solidFill>
              </a:rPr>
            </a:br>
            <a:r>
              <a:rPr lang="en-IN" sz="4400" b="1">
                <a:solidFill>
                  <a:srgbClr val="002060"/>
                </a:solidFill>
              </a:rPr>
              <a:t>Disclosure Standards</a:t>
            </a:r>
          </a:p>
        </p:txBody>
      </p:sp>
      <p:sp>
        <p:nvSpPr>
          <p:cNvPr id="3" name="Content Placeholder 2">
            <a:extLst>
              <a:ext uri="{FF2B5EF4-FFF2-40B4-BE49-F238E27FC236}">
                <a16:creationId xmlns:a16="http://schemas.microsoft.com/office/drawing/2014/main" id="{1DFF2EA4-BE5E-7ED1-07A5-27BFD02D3435}"/>
              </a:ext>
            </a:extLst>
          </p:cNvPr>
          <p:cNvSpPr>
            <a:spLocks noGrp="1"/>
          </p:cNvSpPr>
          <p:nvPr>
            <p:ph idx="1"/>
          </p:nvPr>
        </p:nvSpPr>
        <p:spPr/>
        <p:txBody>
          <a:bodyPr>
            <a:noAutofit/>
          </a:bodyPr>
          <a:lstStyle/>
          <a:p>
            <a:pPr marL="0" indent="0" algn="just">
              <a:buNone/>
            </a:pPr>
            <a:r>
              <a:rPr lang="en-US" sz="1600" b="1" u="sng" dirty="0">
                <a:solidFill>
                  <a:srgbClr val="002060"/>
                </a:solidFill>
              </a:rPr>
              <a:t>Provisions, Contingent Liabilities and Contingent Assets</a:t>
            </a:r>
          </a:p>
          <a:p>
            <a:pPr marL="0" indent="0" algn="just">
              <a:buNone/>
            </a:pPr>
            <a:endParaRPr lang="en-US" sz="1600" b="1" dirty="0"/>
          </a:p>
          <a:p>
            <a:pPr marL="0" indent="0" algn="just">
              <a:buNone/>
            </a:pPr>
            <a:r>
              <a:rPr lang="en-US" sz="1600" b="1" dirty="0"/>
              <a:t>Rotork Controls India (P.) Ltd. v. CIT [2009] 180 TAXMAN 422 (SC)</a:t>
            </a:r>
          </a:p>
          <a:p>
            <a:pPr algn="just"/>
            <a:r>
              <a:rPr lang="en-US" sz="1600" dirty="0"/>
              <a:t>A provision to qualify for recognition, there must be a present obligation arising from past events, settlement of which is expected to result in an outflow of resources and in respect of which a reliable estimate of amount of obligation is possible.</a:t>
            </a:r>
          </a:p>
          <a:p>
            <a:pPr algn="just"/>
            <a:r>
              <a:rPr lang="en-US" sz="1600" dirty="0"/>
              <a:t>If historical trend indicates that in past large number of sophisticated goods were being manufactured and defects existed in some of the items manufactured and sold, then provision made for warranty in respect of army of such sophisticated goods would be entitled to deduction from gross receipts under section 37(1), provided data is systematically maintained by the assessee.</a:t>
            </a:r>
          </a:p>
        </p:txBody>
      </p:sp>
      <p:sp>
        <p:nvSpPr>
          <p:cNvPr id="5" name="Slide Number Placeholder 4">
            <a:extLst>
              <a:ext uri="{FF2B5EF4-FFF2-40B4-BE49-F238E27FC236}">
                <a16:creationId xmlns:a16="http://schemas.microsoft.com/office/drawing/2014/main" id="{CC9BFAD2-5323-0423-2AEE-43F6B8021A82}"/>
              </a:ext>
            </a:extLst>
          </p:cNvPr>
          <p:cNvSpPr>
            <a:spLocks noGrp="1"/>
          </p:cNvSpPr>
          <p:nvPr>
            <p:ph type="sldNum" sz="quarter" idx="12"/>
          </p:nvPr>
        </p:nvSpPr>
        <p:spPr/>
        <p:txBody>
          <a:bodyPr/>
          <a:lstStyle/>
          <a:p>
            <a:fld id="{51106E2C-066D-4005-8388-75895575757B}" type="slidenum">
              <a:rPr lang="en-IN" smtClean="0"/>
              <a:t>52</a:t>
            </a:fld>
            <a:endParaRPr lang="en-IN" dirty="0"/>
          </a:p>
        </p:txBody>
      </p:sp>
      <p:sp>
        <p:nvSpPr>
          <p:cNvPr id="4" name="Rectangle: Rounded Corners 3">
            <a:extLst>
              <a:ext uri="{FF2B5EF4-FFF2-40B4-BE49-F238E27FC236}">
                <a16:creationId xmlns:a16="http://schemas.microsoft.com/office/drawing/2014/main" id="{FE303FD1-18BA-C131-6B24-AED956E5B426}"/>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230406A0-891A-614A-7CAE-97997C64A818}"/>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876EF4D1-11B6-DEAF-65D8-0C1045AF50C7}"/>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93E8AF32-4C1F-7EF5-6035-297BD9EE7012}"/>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0419619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776D2-A7D8-F7F3-F53A-DE05095D0A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B1FDF8-0B71-C9AA-F9CB-BE100441EE2D}"/>
              </a:ext>
            </a:extLst>
          </p:cNvPr>
          <p:cNvSpPr>
            <a:spLocks noGrp="1"/>
          </p:cNvSpPr>
          <p:nvPr>
            <p:ph type="title"/>
          </p:nvPr>
        </p:nvSpPr>
        <p:spPr/>
        <p:txBody>
          <a:bodyPr>
            <a:normAutofit/>
          </a:bodyPr>
          <a:lstStyle/>
          <a:p>
            <a:r>
              <a:rPr lang="en-IN" sz="4400" dirty="0"/>
              <a:t>ICDS  - </a:t>
            </a:r>
            <a:r>
              <a:rPr lang="en-IN" sz="4400" b="1" dirty="0">
                <a:solidFill>
                  <a:srgbClr val="002060"/>
                </a:solidFill>
              </a:rPr>
              <a:t>Income Computation and </a:t>
            </a:r>
            <a:br>
              <a:rPr lang="en-IN" sz="4400" b="1" dirty="0">
                <a:solidFill>
                  <a:srgbClr val="002060"/>
                </a:solidFill>
              </a:rPr>
            </a:br>
            <a:r>
              <a:rPr lang="en-IN" sz="4400" b="1" dirty="0">
                <a:solidFill>
                  <a:srgbClr val="002060"/>
                </a:solidFill>
              </a:rPr>
              <a:t>Disclosure Standards</a:t>
            </a:r>
          </a:p>
        </p:txBody>
      </p:sp>
      <p:sp>
        <p:nvSpPr>
          <p:cNvPr id="3" name="Content Placeholder 2">
            <a:extLst>
              <a:ext uri="{FF2B5EF4-FFF2-40B4-BE49-F238E27FC236}">
                <a16:creationId xmlns:a16="http://schemas.microsoft.com/office/drawing/2014/main" id="{DBB6CB34-8AAC-5F3F-0401-B03E6CBC2F74}"/>
              </a:ext>
            </a:extLst>
          </p:cNvPr>
          <p:cNvSpPr>
            <a:spLocks noGrp="1"/>
          </p:cNvSpPr>
          <p:nvPr>
            <p:ph idx="1"/>
          </p:nvPr>
        </p:nvSpPr>
        <p:spPr/>
        <p:txBody>
          <a:bodyPr>
            <a:noAutofit/>
          </a:bodyPr>
          <a:lstStyle/>
          <a:p>
            <a:pPr marL="0" indent="0" algn="just">
              <a:buNone/>
            </a:pPr>
            <a:r>
              <a:rPr lang="en-US" sz="1600" b="1" u="sng" dirty="0">
                <a:solidFill>
                  <a:srgbClr val="002060"/>
                </a:solidFill>
              </a:rPr>
              <a:t>Provisions, Contingent Liabilities and Contingent Assets</a:t>
            </a:r>
          </a:p>
        </p:txBody>
      </p:sp>
      <p:sp>
        <p:nvSpPr>
          <p:cNvPr id="5" name="Slide Number Placeholder 4">
            <a:extLst>
              <a:ext uri="{FF2B5EF4-FFF2-40B4-BE49-F238E27FC236}">
                <a16:creationId xmlns:a16="http://schemas.microsoft.com/office/drawing/2014/main" id="{48728CB9-5AE7-C50A-AC67-A0ADC738DE25}"/>
              </a:ext>
            </a:extLst>
          </p:cNvPr>
          <p:cNvSpPr>
            <a:spLocks noGrp="1"/>
          </p:cNvSpPr>
          <p:nvPr>
            <p:ph type="sldNum" sz="quarter" idx="12"/>
          </p:nvPr>
        </p:nvSpPr>
        <p:spPr/>
        <p:txBody>
          <a:bodyPr/>
          <a:lstStyle/>
          <a:p>
            <a:fld id="{51106E2C-066D-4005-8388-75895575757B}" type="slidenum">
              <a:rPr lang="en-IN" smtClean="0"/>
              <a:t>53</a:t>
            </a:fld>
            <a:endParaRPr lang="en-IN" dirty="0"/>
          </a:p>
        </p:txBody>
      </p:sp>
      <p:sp>
        <p:nvSpPr>
          <p:cNvPr id="4" name="Rectangle: Rounded Corners 3">
            <a:extLst>
              <a:ext uri="{FF2B5EF4-FFF2-40B4-BE49-F238E27FC236}">
                <a16:creationId xmlns:a16="http://schemas.microsoft.com/office/drawing/2014/main" id="{D7B0508E-9E3A-9959-A14C-92B68C3A4B4D}"/>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D244B0F8-C64C-4661-F81F-D92F756D6BC4}"/>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547A482F-0626-605B-2FB4-7A4BBA3CEFF6}"/>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9B64EECA-30D0-7133-4132-E070B0DA2268}"/>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9" name="Table 8">
            <a:extLst>
              <a:ext uri="{FF2B5EF4-FFF2-40B4-BE49-F238E27FC236}">
                <a16:creationId xmlns:a16="http://schemas.microsoft.com/office/drawing/2014/main" id="{69BB0A84-4ED3-1464-1BA3-2BF4CFEDD6E0}"/>
              </a:ext>
            </a:extLst>
          </p:cNvPr>
          <p:cNvGraphicFramePr>
            <a:graphicFrameLocks noGrp="1"/>
          </p:cNvGraphicFramePr>
          <p:nvPr>
            <p:extLst>
              <p:ext uri="{D42A27DB-BD31-4B8C-83A1-F6EECF244321}">
                <p14:modId xmlns:p14="http://schemas.microsoft.com/office/powerpoint/2010/main" val="2758272149"/>
              </p:ext>
            </p:extLst>
          </p:nvPr>
        </p:nvGraphicFramePr>
        <p:xfrm>
          <a:off x="838200" y="2324947"/>
          <a:ext cx="10515600" cy="226060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350353946"/>
                    </a:ext>
                  </a:extLst>
                </a:gridCol>
                <a:gridCol w="5257800">
                  <a:extLst>
                    <a:ext uri="{9D8B030D-6E8A-4147-A177-3AD203B41FA5}">
                      <a16:colId xmlns:a16="http://schemas.microsoft.com/office/drawing/2014/main" val="444984439"/>
                    </a:ext>
                  </a:extLst>
                </a:gridCol>
              </a:tblGrid>
              <a:tr h="370840">
                <a:tc>
                  <a:txBody>
                    <a:bodyPr/>
                    <a:lstStyle/>
                    <a:p>
                      <a:pPr algn="ctr"/>
                      <a:r>
                        <a:rPr lang="en-IN" sz="1600" b="1" dirty="0">
                          <a:solidFill>
                            <a:schemeClr val="bg1"/>
                          </a:solidFill>
                        </a:rPr>
                        <a:t>AS-29</a:t>
                      </a:r>
                    </a:p>
                  </a:txBody>
                  <a:tcPr>
                    <a:solidFill>
                      <a:srgbClr val="002060"/>
                    </a:solidFill>
                  </a:tcPr>
                </a:tc>
                <a:tc>
                  <a:txBody>
                    <a:bodyPr/>
                    <a:lstStyle/>
                    <a:p>
                      <a:pPr algn="ctr"/>
                      <a:r>
                        <a:rPr lang="en-IN" sz="1600" b="1" dirty="0">
                          <a:solidFill>
                            <a:schemeClr val="bg1"/>
                          </a:solidFill>
                        </a:rPr>
                        <a:t>ICDS</a:t>
                      </a:r>
                    </a:p>
                  </a:txBody>
                  <a:tcPr>
                    <a:solidFill>
                      <a:srgbClr val="002060"/>
                    </a:solidFill>
                  </a:tcPr>
                </a:tc>
                <a:extLst>
                  <a:ext uri="{0D108BD9-81ED-4DB2-BD59-A6C34878D82A}">
                    <a16:rowId xmlns:a16="http://schemas.microsoft.com/office/drawing/2014/main" val="3975955862"/>
                  </a:ext>
                </a:extLst>
              </a:tr>
              <a:tr h="370840">
                <a:tc>
                  <a:txBody>
                    <a:bodyPr/>
                    <a:lstStyle/>
                    <a:p>
                      <a:pPr marL="285750" indent="-285750">
                        <a:buFont typeface="Arial" panose="020B0604020202020204" pitchFamily="34" charset="0"/>
                        <a:buChar char="•"/>
                      </a:pPr>
                      <a:r>
                        <a:rPr lang="en-US" sz="1600" b="0" u="none" dirty="0"/>
                        <a:t>Contingent assets/ reimbursement claims are recognized if inflow of economic benefits/ reimbursement is “</a:t>
                      </a:r>
                      <a:r>
                        <a:rPr lang="en-US" sz="1600" b="1" u="none" dirty="0"/>
                        <a:t>virtually certain</a:t>
                      </a:r>
                      <a:r>
                        <a:rPr lang="en-US" sz="1600" b="0" u="none" dirty="0"/>
                        <a:t>”.</a:t>
                      </a:r>
                      <a:endParaRPr lang="en-IN" sz="1600" b="0" u="none" dirty="0"/>
                    </a:p>
                  </a:txBody>
                  <a:tcPr/>
                </a:tc>
                <a:tc>
                  <a:txBody>
                    <a:bodyPr/>
                    <a:lstStyle/>
                    <a:p>
                      <a:pPr marL="285750" indent="-285750">
                        <a:buFont typeface="Arial" panose="020B0604020202020204" pitchFamily="34" charset="0"/>
                        <a:buChar char="•"/>
                      </a:pPr>
                      <a:r>
                        <a:rPr lang="en-US" sz="1600" b="0" u="none" dirty="0"/>
                        <a:t>Contingent assets/ reimbursement claims to be recognized if inflow of economic benefits/ reimbursements is “</a:t>
                      </a:r>
                      <a:r>
                        <a:rPr lang="en-US" sz="1600" b="1" u="none" dirty="0"/>
                        <a:t>reasonably certain</a:t>
                      </a:r>
                      <a:r>
                        <a:rPr lang="en-US" sz="1600" b="0" u="none" dirty="0"/>
                        <a:t>”.</a:t>
                      </a:r>
                      <a:endParaRPr lang="en-IN" sz="1600" b="0" u="none" dirty="0"/>
                    </a:p>
                  </a:txBody>
                  <a:tcPr/>
                </a:tc>
                <a:extLst>
                  <a:ext uri="{0D108BD9-81ED-4DB2-BD59-A6C34878D82A}">
                    <a16:rowId xmlns:a16="http://schemas.microsoft.com/office/drawing/2014/main" val="8949205"/>
                  </a:ext>
                </a:extLst>
              </a:tr>
              <a:tr h="370840">
                <a:tc gridSpan="2">
                  <a:txBody>
                    <a:bodyPr/>
                    <a:lstStyle/>
                    <a:p>
                      <a:pPr marL="0" indent="0">
                        <a:buFont typeface="Arial" panose="020B0604020202020204" pitchFamily="34" charset="0"/>
                        <a:buNone/>
                      </a:pPr>
                      <a:r>
                        <a:rPr lang="en-IN" sz="1600" b="1" u="sng" dirty="0"/>
                        <a:t>Impact:</a:t>
                      </a:r>
                    </a:p>
                    <a:p>
                      <a:pPr marL="285750" indent="-285750">
                        <a:buFont typeface="Arial" panose="020B0604020202020204" pitchFamily="34" charset="0"/>
                        <a:buChar char="•"/>
                      </a:pPr>
                      <a:r>
                        <a:rPr lang="en-US" sz="1600" b="0" u="none" dirty="0"/>
                        <a:t>Revenue authorities may contend that ‘reasonably certain’ is a lower threshold than ‘virtually certain’.</a:t>
                      </a:r>
                    </a:p>
                    <a:p>
                      <a:pPr marL="285750" indent="-285750">
                        <a:buFont typeface="Arial" panose="020B0604020202020204" pitchFamily="34" charset="0"/>
                        <a:buChar char="•"/>
                      </a:pPr>
                      <a:r>
                        <a:rPr lang="en-US" sz="1600" b="0" u="none" dirty="0"/>
                        <a:t>It is not made clear whether transitional provision requires recognition of all past accumulated contingent assets in F.Y. 2016-17.</a:t>
                      </a:r>
                      <a:endParaRPr lang="en-IN" sz="1600" b="0" u="none" dirty="0"/>
                    </a:p>
                  </a:txBody>
                  <a:tcPr/>
                </a:tc>
                <a:tc hMerge="1">
                  <a:txBody>
                    <a:bodyPr/>
                    <a:lstStyle/>
                    <a:p>
                      <a:endParaRPr lang="en-IN"/>
                    </a:p>
                  </a:txBody>
                  <a:tcPr/>
                </a:tc>
                <a:extLst>
                  <a:ext uri="{0D108BD9-81ED-4DB2-BD59-A6C34878D82A}">
                    <a16:rowId xmlns:a16="http://schemas.microsoft.com/office/drawing/2014/main" val="3508491208"/>
                  </a:ext>
                </a:extLst>
              </a:tr>
            </a:tbl>
          </a:graphicData>
        </a:graphic>
      </p:graphicFrame>
    </p:spTree>
    <p:extLst>
      <p:ext uri="{BB962C8B-B14F-4D97-AF65-F5344CB8AC3E}">
        <p14:creationId xmlns:p14="http://schemas.microsoft.com/office/powerpoint/2010/main" val="41971024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381CA-9959-A603-8F50-AC8FF1FEB65A}"/>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35D6B5DF-EF72-7B6F-9730-08F330F0E925}"/>
              </a:ext>
            </a:extLst>
          </p:cNvPr>
          <p:cNvSpPr/>
          <p:nvPr/>
        </p:nvSpPr>
        <p:spPr>
          <a:xfrm rot="2500939">
            <a:off x="10744816" y="2853337"/>
            <a:ext cx="3162448" cy="3506664"/>
          </a:xfrm>
          <a:prstGeom prst="roundRect">
            <a:avLst/>
          </a:prstGeom>
          <a:solidFill>
            <a:srgbClr val="B8B8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a:extLst>
              <a:ext uri="{FF2B5EF4-FFF2-40B4-BE49-F238E27FC236}">
                <a16:creationId xmlns:a16="http://schemas.microsoft.com/office/drawing/2014/main" id="{8357272A-58F3-9C28-FB72-95022EC125A0}"/>
              </a:ext>
            </a:extLst>
          </p:cNvPr>
          <p:cNvSpPr>
            <a:spLocks noGrp="1"/>
          </p:cNvSpPr>
          <p:nvPr>
            <p:ph type="sldNum" sz="quarter" idx="12"/>
          </p:nvPr>
        </p:nvSpPr>
        <p:spPr/>
        <p:txBody>
          <a:bodyPr/>
          <a:lstStyle/>
          <a:p>
            <a:fld id="{51106E2C-066D-4005-8388-75895575757B}" type="slidenum">
              <a:rPr lang="en-IN" smtClean="0"/>
              <a:t>54</a:t>
            </a:fld>
            <a:endParaRPr lang="en-IN"/>
          </a:p>
        </p:txBody>
      </p:sp>
      <p:sp>
        <p:nvSpPr>
          <p:cNvPr id="8" name="Rectangle: Rounded Corners 7">
            <a:extLst>
              <a:ext uri="{FF2B5EF4-FFF2-40B4-BE49-F238E27FC236}">
                <a16:creationId xmlns:a16="http://schemas.microsoft.com/office/drawing/2014/main" id="{A29BA926-12BD-D462-5FC0-6DFF719AC18D}"/>
              </a:ext>
            </a:extLst>
          </p:cNvPr>
          <p:cNvSpPr/>
          <p:nvPr/>
        </p:nvSpPr>
        <p:spPr>
          <a:xfrm rot="18759444">
            <a:off x="7059059" y="4341896"/>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895D680A-F907-399B-C3E7-E16F046BAA55}"/>
              </a:ext>
            </a:extLst>
          </p:cNvPr>
          <p:cNvSpPr/>
          <p:nvPr/>
        </p:nvSpPr>
        <p:spPr>
          <a:xfrm rot="2500939">
            <a:off x="8685126" y="2320734"/>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18C7267D-BCA8-57DD-F64B-1B70296CEBD4}"/>
              </a:ext>
            </a:extLst>
          </p:cNvPr>
          <p:cNvSpPr/>
          <p:nvPr/>
        </p:nvSpPr>
        <p:spPr>
          <a:xfrm rot="2508179">
            <a:off x="9988829" y="6187607"/>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CA472B9D-E62A-7400-9F13-70066B6B50A2}"/>
              </a:ext>
            </a:extLst>
          </p:cNvPr>
          <p:cNvSpPr/>
          <p:nvPr/>
        </p:nvSpPr>
        <p:spPr>
          <a:xfrm rot="2646275">
            <a:off x="-875289" y="-68741"/>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Rounded Corners 11">
            <a:extLst>
              <a:ext uri="{FF2B5EF4-FFF2-40B4-BE49-F238E27FC236}">
                <a16:creationId xmlns:a16="http://schemas.microsoft.com/office/drawing/2014/main" id="{2C0CAE00-C3B8-90FA-F4DB-4FECF08D4332}"/>
              </a:ext>
            </a:extLst>
          </p:cNvPr>
          <p:cNvSpPr/>
          <p:nvPr/>
        </p:nvSpPr>
        <p:spPr>
          <a:xfrm rot="2508179">
            <a:off x="1446763" y="-815706"/>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itle 1">
            <a:extLst>
              <a:ext uri="{FF2B5EF4-FFF2-40B4-BE49-F238E27FC236}">
                <a16:creationId xmlns:a16="http://schemas.microsoft.com/office/drawing/2014/main" id="{9D8D6D7E-FD68-9CBA-E0A0-D919F74906EB}"/>
              </a:ext>
            </a:extLst>
          </p:cNvPr>
          <p:cNvSpPr txBox="1">
            <a:spLocks/>
          </p:cNvSpPr>
          <p:nvPr/>
        </p:nvSpPr>
        <p:spPr>
          <a:xfrm>
            <a:off x="771350" y="3014539"/>
            <a:ext cx="9144000" cy="2387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en-IN" sz="4000"/>
              <a:t>Risks in </a:t>
            </a:r>
          </a:p>
          <a:p>
            <a:r>
              <a:rPr lang="en-IN" sz="4000" b="1">
                <a:solidFill>
                  <a:srgbClr val="002060"/>
                </a:solidFill>
              </a:rPr>
              <a:t>Tax Audit</a:t>
            </a:r>
          </a:p>
        </p:txBody>
      </p:sp>
    </p:spTree>
    <p:extLst>
      <p:ext uri="{BB962C8B-B14F-4D97-AF65-F5344CB8AC3E}">
        <p14:creationId xmlns:p14="http://schemas.microsoft.com/office/powerpoint/2010/main" val="11424020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AAAA2-BF13-2CF1-EDAF-EDACC6260711}"/>
              </a:ext>
            </a:extLst>
          </p:cNvPr>
          <p:cNvSpPr>
            <a:spLocks noGrp="1"/>
          </p:cNvSpPr>
          <p:nvPr>
            <p:ph type="title"/>
          </p:nvPr>
        </p:nvSpPr>
        <p:spPr/>
        <p:txBody>
          <a:bodyPr/>
          <a:lstStyle/>
          <a:p>
            <a:r>
              <a:rPr lang="en-IN"/>
              <a:t>Risks in </a:t>
            </a:r>
            <a:r>
              <a:rPr lang="en-IN" b="1">
                <a:solidFill>
                  <a:srgbClr val="002060"/>
                </a:solidFill>
              </a:rPr>
              <a:t>Tax Audit</a:t>
            </a:r>
          </a:p>
        </p:txBody>
      </p:sp>
      <p:sp>
        <p:nvSpPr>
          <p:cNvPr id="3" name="Content Placeholder 2">
            <a:extLst>
              <a:ext uri="{FF2B5EF4-FFF2-40B4-BE49-F238E27FC236}">
                <a16:creationId xmlns:a16="http://schemas.microsoft.com/office/drawing/2014/main" id="{95B07883-AE2A-E9A8-31E1-EDC479EF0450}"/>
              </a:ext>
            </a:extLst>
          </p:cNvPr>
          <p:cNvSpPr>
            <a:spLocks noGrp="1"/>
          </p:cNvSpPr>
          <p:nvPr>
            <p:ph idx="1"/>
          </p:nvPr>
        </p:nvSpPr>
        <p:spPr/>
        <p:txBody>
          <a:bodyPr>
            <a:noAutofit/>
          </a:bodyPr>
          <a:lstStyle/>
          <a:p>
            <a:pPr marL="0" indent="0" algn="just">
              <a:buNone/>
            </a:pPr>
            <a:r>
              <a:rPr lang="en-IN" sz="1600" b="1" u="sng">
                <a:solidFill>
                  <a:srgbClr val="002060"/>
                </a:solidFill>
              </a:rPr>
              <a:t>Key Clauses of Tax Audit Report:</a:t>
            </a:r>
          </a:p>
          <a:p>
            <a:pPr marL="0" indent="0" algn="just">
              <a:buNone/>
            </a:pPr>
            <a:r>
              <a:rPr lang="en-IN" sz="1600" b="1"/>
              <a:t>Clause 18:</a:t>
            </a:r>
            <a:r>
              <a:rPr lang="en-IN" sz="1600"/>
              <a:t> </a:t>
            </a:r>
            <a:r>
              <a:rPr lang="en-US" sz="1600" b="1"/>
              <a:t>Particulars of depreciation allowable as per the Income-tax Act</a:t>
            </a:r>
            <a:endParaRPr lang="en-IN" sz="1600" b="1"/>
          </a:p>
          <a:p>
            <a:pPr marL="0" indent="0" algn="just">
              <a:buNone/>
            </a:pPr>
            <a:r>
              <a:rPr lang="en-US" sz="1600"/>
              <a:t>This clause requires reporting of all the components relevant for calculating the amount of depreciation allowable u/s 32 of the Act. This includes a description of the asset/block of assets, rate of depreciation, adjustments to the written down value, additions, deletions, etc.</a:t>
            </a:r>
          </a:p>
          <a:p>
            <a:pPr marL="0" indent="0" algn="just">
              <a:buNone/>
            </a:pPr>
            <a:r>
              <a:rPr lang="en-US" sz="1600"/>
              <a:t>Points to consider:</a:t>
            </a:r>
          </a:p>
          <a:p>
            <a:pPr algn="just"/>
            <a:r>
              <a:rPr lang="en-US" sz="1600" b="1"/>
              <a:t>Ownership &amp; Put-to-Use:</a:t>
            </a:r>
            <a:r>
              <a:rPr lang="en-US" sz="1600"/>
              <a:t> To claim depreciation under the Act, the twin conditions of ‘ownership’ and ‘put-</a:t>
            </a:r>
            <a:r>
              <a:rPr lang="en-US" sz="1600" err="1"/>
              <a:t>touse</a:t>
            </a:r>
            <a:r>
              <a:rPr lang="en-US" sz="1600"/>
              <a:t>’ must be satisfied. This criterion requires careful evaluation, particularly in cases involving assets transferred between group entities, right-of-use assets, mortgage assets in banks, etc.</a:t>
            </a:r>
          </a:p>
          <a:p>
            <a:pPr algn="just"/>
            <a:r>
              <a:rPr lang="en-US" sz="1600" b="1"/>
              <a:t>Classification of assets, additions/ deletions:</a:t>
            </a:r>
            <a:r>
              <a:rPr lang="en-US" sz="1600"/>
              <a:t> Classification of assets into blocks should be based on its usage and legal principles, guided by courts decisions and expert opinion. Challenges typically arise in distinguishing between Plant and Machinery eligible for 15% or 40% depreciation rate, say in case of renewable energy devices, classifying intangibles like computer peripherals, software licenses, differentiating between Plant and Machinery and Furniture and Fixtures.</a:t>
            </a:r>
          </a:p>
          <a:p>
            <a:pPr algn="just"/>
            <a:endParaRPr lang="en-IN" sz="1600"/>
          </a:p>
        </p:txBody>
      </p:sp>
      <p:sp>
        <p:nvSpPr>
          <p:cNvPr id="5" name="Slide Number Placeholder 4">
            <a:extLst>
              <a:ext uri="{FF2B5EF4-FFF2-40B4-BE49-F238E27FC236}">
                <a16:creationId xmlns:a16="http://schemas.microsoft.com/office/drawing/2014/main" id="{F788563B-4E9C-24A5-CAE2-D342BB726B08}"/>
              </a:ext>
            </a:extLst>
          </p:cNvPr>
          <p:cNvSpPr>
            <a:spLocks noGrp="1"/>
          </p:cNvSpPr>
          <p:nvPr>
            <p:ph type="sldNum" sz="quarter" idx="12"/>
          </p:nvPr>
        </p:nvSpPr>
        <p:spPr/>
        <p:txBody>
          <a:bodyPr/>
          <a:lstStyle/>
          <a:p>
            <a:fld id="{51106E2C-066D-4005-8388-75895575757B}" type="slidenum">
              <a:rPr lang="en-IN" smtClean="0"/>
              <a:t>55</a:t>
            </a:fld>
            <a:endParaRPr lang="en-IN"/>
          </a:p>
        </p:txBody>
      </p:sp>
      <p:sp>
        <p:nvSpPr>
          <p:cNvPr id="4" name="Rectangle: Rounded Corners 3">
            <a:extLst>
              <a:ext uri="{FF2B5EF4-FFF2-40B4-BE49-F238E27FC236}">
                <a16:creationId xmlns:a16="http://schemas.microsoft.com/office/drawing/2014/main" id="{F1F74DE4-4675-13A1-ABB5-EEFBDE780494}"/>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FE848354-2B0B-A426-6DB0-37173D604613}"/>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19A27951-A7C0-A4F4-27E4-EB907EBCE1CE}"/>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BF7E1DF1-01EC-8A2E-8ED6-569E5C18F6F2}"/>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4730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7D347-9F20-08AD-44A0-C8A642095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5B5B40-9ABC-74F3-7B70-8507F73855A6}"/>
              </a:ext>
            </a:extLst>
          </p:cNvPr>
          <p:cNvSpPr>
            <a:spLocks noGrp="1"/>
          </p:cNvSpPr>
          <p:nvPr>
            <p:ph type="title"/>
          </p:nvPr>
        </p:nvSpPr>
        <p:spPr/>
        <p:txBody>
          <a:bodyPr/>
          <a:lstStyle/>
          <a:p>
            <a:r>
              <a:rPr lang="en-IN"/>
              <a:t>Risks in </a:t>
            </a:r>
            <a:r>
              <a:rPr lang="en-IN" b="1">
                <a:solidFill>
                  <a:srgbClr val="002060"/>
                </a:solidFill>
              </a:rPr>
              <a:t>Tax Audit</a:t>
            </a:r>
          </a:p>
        </p:txBody>
      </p:sp>
      <p:sp>
        <p:nvSpPr>
          <p:cNvPr id="3" name="Content Placeholder 2">
            <a:extLst>
              <a:ext uri="{FF2B5EF4-FFF2-40B4-BE49-F238E27FC236}">
                <a16:creationId xmlns:a16="http://schemas.microsoft.com/office/drawing/2014/main" id="{6B2BE853-660F-A362-AA0A-F15C1DAA983C}"/>
              </a:ext>
            </a:extLst>
          </p:cNvPr>
          <p:cNvSpPr>
            <a:spLocks noGrp="1"/>
          </p:cNvSpPr>
          <p:nvPr>
            <p:ph idx="1"/>
          </p:nvPr>
        </p:nvSpPr>
        <p:spPr/>
        <p:txBody>
          <a:bodyPr>
            <a:noAutofit/>
          </a:bodyPr>
          <a:lstStyle/>
          <a:p>
            <a:pPr marL="0" indent="0" algn="just">
              <a:buNone/>
            </a:pPr>
            <a:r>
              <a:rPr lang="en-IN" sz="1600" b="1" u="sng" dirty="0">
                <a:solidFill>
                  <a:srgbClr val="002060"/>
                </a:solidFill>
              </a:rPr>
              <a:t>Key Clauses of Tax Audit Report:</a:t>
            </a:r>
            <a:endParaRPr lang="en-US" sz="1600" b="1" dirty="0"/>
          </a:p>
          <a:p>
            <a:pPr algn="just"/>
            <a:r>
              <a:rPr lang="en-US" sz="1600" b="1" dirty="0"/>
              <a:t>Reconciliations &amp; Documentations: </a:t>
            </a:r>
            <a:r>
              <a:rPr lang="en-US" sz="1600" dirty="0"/>
              <a:t>Verify the opening block of WDV with the previous year’s ITR &amp; Tax Audit Report. Any additions to the block should be reconciled with PPE, CWIP Schedules, and Cash Flow statements in financials. Ensure that capital expenditure on scientific research assets for which deduction is claimed u/s 35 of the Act is not included in the depreciation block. When verifying asset deletions, refer to the cash flow statement for the actual sales receipt and the P&amp;L A/c to verify the profit or loss on the sale of assets. Only assets actually sold should be disclosed under ‘deletions’, excluding those written off, discarded, abundant, etc. Lastly, verify supporting such as invoices, and minutes and put to use certificates.</a:t>
            </a:r>
          </a:p>
          <a:p>
            <a:pPr algn="just"/>
            <a:r>
              <a:rPr lang="en-US" sz="1600" b="1" dirty="0"/>
              <a:t>Capitalization of materiality policies, borrowing cost, and adjustment:</a:t>
            </a:r>
            <a:r>
              <a:rPr lang="en-US" sz="1600" dirty="0"/>
              <a:t> The Act does not specify any threshold for capitalizing assets. Thus, even if the assessee’s internal policy is to expense out nominal capital assets (say for example up to Rs. 10,000), such assets should be capitalized in Cl.18 and added back to P&amp;L. Borrowing costs incurred up to date of capitalization be added to the cost of assets.</a:t>
            </a:r>
          </a:p>
          <a:p>
            <a:pPr algn="just"/>
            <a:r>
              <a:rPr lang="en-US" sz="1600" b="1" dirty="0"/>
              <a:t>Impact of other provisions:</a:t>
            </a:r>
            <a:r>
              <a:rPr lang="en-US" sz="1600" dirty="0"/>
              <a:t> The Tax Auditor must consider the impact of other provisions like Sec. 43A, Sec. 43AA, Sec. 36(1)(iii), ICDS, new tax regime, etc. In case of any disputes or discrepancies, the tax auditor should obtain written representations, make requisite disclosures and if necessary, include appropriate disclaimers or qualifications in Form 3CA/CB.</a:t>
            </a:r>
          </a:p>
        </p:txBody>
      </p:sp>
      <p:sp>
        <p:nvSpPr>
          <p:cNvPr id="5" name="Slide Number Placeholder 4">
            <a:extLst>
              <a:ext uri="{FF2B5EF4-FFF2-40B4-BE49-F238E27FC236}">
                <a16:creationId xmlns:a16="http://schemas.microsoft.com/office/drawing/2014/main" id="{7E543528-6541-B17B-E140-09AF3B574DFA}"/>
              </a:ext>
            </a:extLst>
          </p:cNvPr>
          <p:cNvSpPr>
            <a:spLocks noGrp="1"/>
          </p:cNvSpPr>
          <p:nvPr>
            <p:ph type="sldNum" sz="quarter" idx="12"/>
          </p:nvPr>
        </p:nvSpPr>
        <p:spPr/>
        <p:txBody>
          <a:bodyPr/>
          <a:lstStyle/>
          <a:p>
            <a:fld id="{51106E2C-066D-4005-8388-75895575757B}" type="slidenum">
              <a:rPr lang="en-IN" smtClean="0"/>
              <a:t>56</a:t>
            </a:fld>
            <a:endParaRPr lang="en-IN"/>
          </a:p>
        </p:txBody>
      </p:sp>
      <p:sp>
        <p:nvSpPr>
          <p:cNvPr id="4" name="Rectangle: Rounded Corners 3">
            <a:extLst>
              <a:ext uri="{FF2B5EF4-FFF2-40B4-BE49-F238E27FC236}">
                <a16:creationId xmlns:a16="http://schemas.microsoft.com/office/drawing/2014/main" id="{68968009-2311-F0EE-5560-81546FB688EB}"/>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31813AE2-498A-6C0F-3F0B-6A21E76A3C12}"/>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4C2EFB74-FF2B-7278-4851-4E46334D34F3}"/>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D01D4DEF-C1F3-C16D-F0EA-3EC85F71AA8A}"/>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9874005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2C4BB-7F3B-C8BD-393D-253DAFA146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DF25DC-795D-6BE7-5514-30D3333DA3B3}"/>
              </a:ext>
            </a:extLst>
          </p:cNvPr>
          <p:cNvSpPr>
            <a:spLocks noGrp="1"/>
          </p:cNvSpPr>
          <p:nvPr>
            <p:ph type="title"/>
          </p:nvPr>
        </p:nvSpPr>
        <p:spPr/>
        <p:txBody>
          <a:bodyPr/>
          <a:lstStyle/>
          <a:p>
            <a:r>
              <a:rPr lang="en-IN"/>
              <a:t>Risks in </a:t>
            </a:r>
            <a:r>
              <a:rPr lang="en-IN" b="1">
                <a:solidFill>
                  <a:srgbClr val="002060"/>
                </a:solidFill>
              </a:rPr>
              <a:t>Tax Audit</a:t>
            </a:r>
          </a:p>
        </p:txBody>
      </p:sp>
      <p:sp>
        <p:nvSpPr>
          <p:cNvPr id="3" name="Content Placeholder 2">
            <a:extLst>
              <a:ext uri="{FF2B5EF4-FFF2-40B4-BE49-F238E27FC236}">
                <a16:creationId xmlns:a16="http://schemas.microsoft.com/office/drawing/2014/main" id="{AE2E498F-6CAF-0A56-49F4-4DE3B5AE5B8F}"/>
              </a:ext>
            </a:extLst>
          </p:cNvPr>
          <p:cNvSpPr>
            <a:spLocks noGrp="1"/>
          </p:cNvSpPr>
          <p:nvPr>
            <p:ph idx="1"/>
          </p:nvPr>
        </p:nvSpPr>
        <p:spPr/>
        <p:txBody>
          <a:bodyPr>
            <a:noAutofit/>
          </a:bodyPr>
          <a:lstStyle/>
          <a:p>
            <a:pPr marL="0" indent="0" algn="just">
              <a:buNone/>
            </a:pPr>
            <a:r>
              <a:rPr lang="en-IN" sz="1600" b="1" u="sng">
                <a:solidFill>
                  <a:srgbClr val="002060"/>
                </a:solidFill>
              </a:rPr>
              <a:t>Key Clauses of Tax Audit Report:</a:t>
            </a:r>
          </a:p>
          <a:p>
            <a:pPr marL="0" indent="0" algn="just">
              <a:buNone/>
            </a:pPr>
            <a:r>
              <a:rPr lang="en-IN" sz="1600" b="1"/>
              <a:t>Clause 26:</a:t>
            </a:r>
            <a:r>
              <a:rPr lang="en-IN" sz="1600"/>
              <a:t> </a:t>
            </a:r>
            <a:r>
              <a:rPr lang="en-US" sz="1600" b="1"/>
              <a:t>Sums referred under clauses (a) to (g) of Sec. 43B</a:t>
            </a:r>
          </a:p>
          <a:p>
            <a:pPr marL="0" indent="0" algn="just">
              <a:buNone/>
            </a:pPr>
            <a:r>
              <a:rPr lang="en-US" sz="1600"/>
              <a:t>The clause requires reporting of liabilities specified in clauses (a) to (g) of Sec. 43B of the Act in four parts: pre-existing liabilities on the first day of the previous year (“PY”), paid during the PY and not paid during the PY; and the liabilities incurred during the previous year, paid by the due date for filing the return of income or those not paid by that time.</a:t>
            </a:r>
          </a:p>
          <a:p>
            <a:pPr marL="0" indent="0" algn="just">
              <a:buNone/>
            </a:pPr>
            <a:r>
              <a:rPr lang="en-US" sz="1600"/>
              <a:t>Points to consider:</a:t>
            </a:r>
          </a:p>
          <a:p>
            <a:pPr algn="just"/>
            <a:r>
              <a:rPr lang="en-US" sz="1600"/>
              <a:t>In relation to the liabilities pre-existing on the first day of the PY, any reversals made during the PY may be considered as ‘actually paid’.</a:t>
            </a:r>
          </a:p>
          <a:p>
            <a:pPr algn="just"/>
            <a:r>
              <a:rPr lang="en-US" sz="1600"/>
              <a:t>Ensure that the liability recorded in the books of account aligns with the amounts disclosed under this clause. In case of difference, maintain appropriate reconciliation.</a:t>
            </a:r>
          </a:p>
          <a:p>
            <a:pPr algn="just"/>
            <a:r>
              <a:rPr lang="en-US" sz="1600"/>
              <a:t>Determine whether the interest liability converted into a loan qualifies for deduction in the year it is ‘actually paid’ or in the year of conversion. In this regard, refer M.M. Aqua Technologies Ltd. Vs. CIT [2021] 436 ITR 582 (SC).</a:t>
            </a:r>
          </a:p>
          <a:p>
            <a:pPr algn="just"/>
            <a:r>
              <a:rPr lang="en-US" sz="1600"/>
              <a:t>Assess whether liabilities such as professional tax, property tax, license fees, electricity duty, contribution to the national pension scheme, benevolent funds, etc. need to be reported under this clause.</a:t>
            </a:r>
          </a:p>
          <a:p>
            <a:pPr algn="just"/>
            <a:r>
              <a:rPr lang="en-US" sz="1600"/>
              <a:t>Review the year-end outstanding liability ledgers to identify liabilities falling u/s 43B and verify payment proofs such as challans/bank statements for actual payments eligible for deduction u/s 43B of the Act.</a:t>
            </a:r>
            <a:endParaRPr lang="en-IN" sz="1600"/>
          </a:p>
        </p:txBody>
      </p:sp>
      <p:sp>
        <p:nvSpPr>
          <p:cNvPr id="5" name="Slide Number Placeholder 4">
            <a:extLst>
              <a:ext uri="{FF2B5EF4-FFF2-40B4-BE49-F238E27FC236}">
                <a16:creationId xmlns:a16="http://schemas.microsoft.com/office/drawing/2014/main" id="{2C0DE5FE-65DE-FF09-AF20-9D0A1BA89D29}"/>
              </a:ext>
            </a:extLst>
          </p:cNvPr>
          <p:cNvSpPr>
            <a:spLocks noGrp="1"/>
          </p:cNvSpPr>
          <p:nvPr>
            <p:ph type="sldNum" sz="quarter" idx="12"/>
          </p:nvPr>
        </p:nvSpPr>
        <p:spPr/>
        <p:txBody>
          <a:bodyPr/>
          <a:lstStyle/>
          <a:p>
            <a:fld id="{51106E2C-066D-4005-8388-75895575757B}" type="slidenum">
              <a:rPr lang="en-IN" smtClean="0"/>
              <a:t>57</a:t>
            </a:fld>
            <a:endParaRPr lang="en-IN"/>
          </a:p>
        </p:txBody>
      </p:sp>
      <p:sp>
        <p:nvSpPr>
          <p:cNvPr id="4" name="Rectangle: Rounded Corners 3">
            <a:extLst>
              <a:ext uri="{FF2B5EF4-FFF2-40B4-BE49-F238E27FC236}">
                <a16:creationId xmlns:a16="http://schemas.microsoft.com/office/drawing/2014/main" id="{E76F9A79-FC08-B389-D912-740EC69A25C1}"/>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495CB1F6-2094-1D99-EA01-DEB4B798DD20}"/>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D5A1E49D-C5DC-6323-6312-20ACF88C4B90}"/>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A524678E-84EF-7B7F-E88E-6252DA0579B4}"/>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336682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C2CA7-F15E-7A8F-7931-55507EA011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706A3C-DBF2-1824-2D68-3611E5E3CF0D}"/>
              </a:ext>
            </a:extLst>
          </p:cNvPr>
          <p:cNvSpPr>
            <a:spLocks noGrp="1"/>
          </p:cNvSpPr>
          <p:nvPr>
            <p:ph type="title"/>
          </p:nvPr>
        </p:nvSpPr>
        <p:spPr/>
        <p:txBody>
          <a:bodyPr/>
          <a:lstStyle/>
          <a:p>
            <a:r>
              <a:rPr lang="en-IN"/>
              <a:t>Risks in </a:t>
            </a:r>
            <a:r>
              <a:rPr lang="en-IN" b="1">
                <a:solidFill>
                  <a:srgbClr val="002060"/>
                </a:solidFill>
              </a:rPr>
              <a:t>Tax Audit</a:t>
            </a:r>
          </a:p>
        </p:txBody>
      </p:sp>
      <p:sp>
        <p:nvSpPr>
          <p:cNvPr id="3" name="Content Placeholder 2">
            <a:extLst>
              <a:ext uri="{FF2B5EF4-FFF2-40B4-BE49-F238E27FC236}">
                <a16:creationId xmlns:a16="http://schemas.microsoft.com/office/drawing/2014/main" id="{74ABC1A7-1DC4-607B-F682-B2CD23036AE7}"/>
              </a:ext>
            </a:extLst>
          </p:cNvPr>
          <p:cNvSpPr>
            <a:spLocks noGrp="1"/>
          </p:cNvSpPr>
          <p:nvPr>
            <p:ph idx="1"/>
          </p:nvPr>
        </p:nvSpPr>
        <p:spPr/>
        <p:txBody>
          <a:bodyPr>
            <a:noAutofit/>
          </a:bodyPr>
          <a:lstStyle/>
          <a:p>
            <a:pPr marL="0" indent="0" algn="just">
              <a:buNone/>
            </a:pPr>
            <a:r>
              <a:rPr lang="en-IN" sz="1600" b="1" u="sng">
                <a:solidFill>
                  <a:srgbClr val="002060"/>
                </a:solidFill>
              </a:rPr>
              <a:t>Key Clauses of Tax Audit Report:</a:t>
            </a:r>
          </a:p>
          <a:p>
            <a:pPr marL="0" indent="0" algn="just">
              <a:buNone/>
            </a:pPr>
            <a:r>
              <a:rPr lang="en-IN" sz="1600" b="1"/>
              <a:t>Clause 21(b) &amp; 34: Non-compliance with TDS or TCS provisions</a:t>
            </a:r>
          </a:p>
          <a:p>
            <a:pPr marL="0" indent="0" algn="just">
              <a:buNone/>
            </a:pPr>
            <a:r>
              <a:rPr lang="en-US" sz="1600"/>
              <a:t>Clause 21(b) primarily deals with reporting of amounts inadmissible u/s 40(a) due to non-deduction of applicable TDS. Clause 34 pertains to identifying the amount on which TDS or TCS provisions have been defaulted and the interest leviable thereon.</a:t>
            </a:r>
          </a:p>
          <a:p>
            <a:pPr marL="0" indent="0" algn="just">
              <a:buNone/>
            </a:pPr>
            <a:r>
              <a:rPr lang="en-US" sz="1600"/>
              <a:t>Points to consider:</a:t>
            </a:r>
          </a:p>
          <a:p>
            <a:pPr algn="just"/>
            <a:r>
              <a:rPr lang="en-US" sz="1600"/>
              <a:t>Tax deducted at source based on lower deduction certificate u/s 197 should be reported in column (6) which pertains to tax deducted at specified rates and not column (8) which deals with tax at lower than specified rates.</a:t>
            </a:r>
          </a:p>
          <a:p>
            <a:pPr algn="just"/>
            <a:r>
              <a:rPr lang="en-US" sz="1600"/>
              <a:t>Reporting under clause 34(a) should align with any revised statements/ returns filed. Whereas reporting under clause 34(b) should reflect details from the original return filed.</a:t>
            </a:r>
          </a:p>
          <a:p>
            <a:pPr algn="just"/>
            <a:r>
              <a:rPr lang="en-US" sz="1600"/>
              <a:t>For domestic payments, disallowance u/s 40(a)(</a:t>
            </a:r>
            <a:r>
              <a:rPr lang="en-US" sz="1600" err="1"/>
              <a:t>ia</a:t>
            </a:r>
            <a:r>
              <a:rPr lang="en-US" sz="1600"/>
              <a:t>) (reported in clause 21(b)(ii)) is limited to 30%, and not 100% of the amount.</a:t>
            </a:r>
          </a:p>
          <a:p>
            <a:pPr algn="just"/>
            <a:r>
              <a:rPr lang="en-US" sz="1600"/>
              <a:t>Short deduction of tax may not be reported under clause 21(b). Appropriate disclosure could be given in this regard.</a:t>
            </a:r>
          </a:p>
          <a:p>
            <a:pPr algn="just"/>
            <a:r>
              <a:rPr lang="en-US" sz="1600"/>
              <a:t>Be careful in evaluating TDS default in case of year-end provisions. It is crucial to determine whether payees are identifiable, and liability is </a:t>
            </a:r>
            <a:r>
              <a:rPr lang="en-US" sz="1600" err="1"/>
              <a:t>crystalised</a:t>
            </a:r>
            <a:r>
              <a:rPr lang="en-US" sz="1600"/>
              <a:t>.</a:t>
            </a:r>
          </a:p>
        </p:txBody>
      </p:sp>
      <p:sp>
        <p:nvSpPr>
          <p:cNvPr id="5" name="Slide Number Placeholder 4">
            <a:extLst>
              <a:ext uri="{FF2B5EF4-FFF2-40B4-BE49-F238E27FC236}">
                <a16:creationId xmlns:a16="http://schemas.microsoft.com/office/drawing/2014/main" id="{F1A9BEB7-7CB6-A514-8479-1F3E69D40502}"/>
              </a:ext>
            </a:extLst>
          </p:cNvPr>
          <p:cNvSpPr>
            <a:spLocks noGrp="1"/>
          </p:cNvSpPr>
          <p:nvPr>
            <p:ph type="sldNum" sz="quarter" idx="12"/>
          </p:nvPr>
        </p:nvSpPr>
        <p:spPr/>
        <p:txBody>
          <a:bodyPr/>
          <a:lstStyle/>
          <a:p>
            <a:fld id="{51106E2C-066D-4005-8388-75895575757B}" type="slidenum">
              <a:rPr lang="en-IN" smtClean="0"/>
              <a:t>58</a:t>
            </a:fld>
            <a:endParaRPr lang="en-IN"/>
          </a:p>
        </p:txBody>
      </p:sp>
      <p:sp>
        <p:nvSpPr>
          <p:cNvPr id="4" name="Rectangle: Rounded Corners 3">
            <a:extLst>
              <a:ext uri="{FF2B5EF4-FFF2-40B4-BE49-F238E27FC236}">
                <a16:creationId xmlns:a16="http://schemas.microsoft.com/office/drawing/2014/main" id="{EC8DBF91-2ED3-0BC7-DE3B-5DE9155A5243}"/>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CFF457E9-8A98-565C-EA9D-9F2F290F9F7D}"/>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83FB9616-F858-EB56-0061-E70FF6CBB81C}"/>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1284CFE2-7676-9AB5-4CF1-D019674150CD}"/>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101724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58342-6072-F240-4682-0062F3D32E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6495CA-A56A-9C56-151C-25CDEE5528E9}"/>
              </a:ext>
            </a:extLst>
          </p:cNvPr>
          <p:cNvSpPr>
            <a:spLocks noGrp="1"/>
          </p:cNvSpPr>
          <p:nvPr>
            <p:ph type="title"/>
          </p:nvPr>
        </p:nvSpPr>
        <p:spPr/>
        <p:txBody>
          <a:bodyPr/>
          <a:lstStyle/>
          <a:p>
            <a:r>
              <a:rPr lang="en-IN"/>
              <a:t>Risks in </a:t>
            </a:r>
            <a:r>
              <a:rPr lang="en-IN" b="1">
                <a:solidFill>
                  <a:srgbClr val="002060"/>
                </a:solidFill>
              </a:rPr>
              <a:t>Tax Audit</a:t>
            </a:r>
          </a:p>
        </p:txBody>
      </p:sp>
      <p:sp>
        <p:nvSpPr>
          <p:cNvPr id="3" name="Content Placeholder 2">
            <a:extLst>
              <a:ext uri="{FF2B5EF4-FFF2-40B4-BE49-F238E27FC236}">
                <a16:creationId xmlns:a16="http://schemas.microsoft.com/office/drawing/2014/main" id="{80FEC589-0AF0-1D8C-995E-577CA3DDEAFC}"/>
              </a:ext>
            </a:extLst>
          </p:cNvPr>
          <p:cNvSpPr>
            <a:spLocks noGrp="1"/>
          </p:cNvSpPr>
          <p:nvPr>
            <p:ph idx="1"/>
          </p:nvPr>
        </p:nvSpPr>
        <p:spPr/>
        <p:txBody>
          <a:bodyPr>
            <a:noAutofit/>
          </a:bodyPr>
          <a:lstStyle/>
          <a:p>
            <a:pPr marL="0" indent="0" algn="just">
              <a:buNone/>
            </a:pPr>
            <a:r>
              <a:rPr lang="en-IN" sz="1600" b="1" u="sng" dirty="0">
                <a:solidFill>
                  <a:srgbClr val="002060"/>
                </a:solidFill>
              </a:rPr>
              <a:t>Key Clauses of Tax Audit Report:</a:t>
            </a:r>
          </a:p>
          <a:p>
            <a:pPr algn="just"/>
            <a:r>
              <a:rPr lang="en-US" sz="1600" dirty="0"/>
              <a:t>Receipt of advances must be considered to determine the applicability of TCS u/s 206C(1H) which mandates the taxpayer to collect tax when the payment is received.</a:t>
            </a:r>
          </a:p>
          <a:p>
            <a:pPr algn="just"/>
            <a:r>
              <a:rPr lang="en-US" sz="1600" dirty="0"/>
              <a:t>Assess the impact of Sec. 206AB and Sec. 206CCA for higher TDS or TCS in case of non-filers of income-tax return.</a:t>
            </a:r>
          </a:p>
          <a:p>
            <a:pPr algn="just"/>
            <a:r>
              <a:rPr lang="en-US" sz="1600" dirty="0"/>
              <a:t>Evaluate the impact of Sec. 206AA when PAN becomes inoperative due to non linkage with PAN.</a:t>
            </a:r>
          </a:p>
          <a:p>
            <a:pPr algn="just"/>
            <a:r>
              <a:rPr lang="en-US" sz="1600" dirty="0"/>
              <a:t>Considering the voluminous data involved, TA may conduct verification on a test-check basis, ensuring appropriate disclosures. TA should obtain a copy of the TDS/TCS returns filed by the assessee for reporting purposes and also scrutinize the relevant expense ledgers to ensure compliance.</a:t>
            </a:r>
          </a:p>
        </p:txBody>
      </p:sp>
      <p:sp>
        <p:nvSpPr>
          <p:cNvPr id="5" name="Slide Number Placeholder 4">
            <a:extLst>
              <a:ext uri="{FF2B5EF4-FFF2-40B4-BE49-F238E27FC236}">
                <a16:creationId xmlns:a16="http://schemas.microsoft.com/office/drawing/2014/main" id="{F0AA92BF-9802-D531-F684-6378C3E584F6}"/>
              </a:ext>
            </a:extLst>
          </p:cNvPr>
          <p:cNvSpPr>
            <a:spLocks noGrp="1"/>
          </p:cNvSpPr>
          <p:nvPr>
            <p:ph type="sldNum" sz="quarter" idx="12"/>
          </p:nvPr>
        </p:nvSpPr>
        <p:spPr/>
        <p:txBody>
          <a:bodyPr/>
          <a:lstStyle/>
          <a:p>
            <a:fld id="{51106E2C-066D-4005-8388-75895575757B}" type="slidenum">
              <a:rPr lang="en-IN" smtClean="0"/>
              <a:t>59</a:t>
            </a:fld>
            <a:endParaRPr lang="en-IN"/>
          </a:p>
        </p:txBody>
      </p:sp>
      <p:sp>
        <p:nvSpPr>
          <p:cNvPr id="4" name="Rectangle: Rounded Corners 3">
            <a:extLst>
              <a:ext uri="{FF2B5EF4-FFF2-40B4-BE49-F238E27FC236}">
                <a16:creationId xmlns:a16="http://schemas.microsoft.com/office/drawing/2014/main" id="{32224F40-7050-90EF-2FEA-6F7463DBFB0A}"/>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05FD1D74-BCB8-3369-835B-28020833BC55}"/>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7AF3FC8B-D2C7-896D-5D58-7B6C3E38F8D8}"/>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466A3C90-E487-AD14-60A1-EAD0235DA872}"/>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19653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7B95B-A72C-8BD7-84C8-1009B5AD08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5979E4-1131-E7D2-E9E7-1E9E7C33CD64}"/>
              </a:ext>
            </a:extLst>
          </p:cNvPr>
          <p:cNvSpPr>
            <a:spLocks noGrp="1"/>
          </p:cNvSpPr>
          <p:nvPr>
            <p:ph type="title"/>
          </p:nvPr>
        </p:nvSpPr>
        <p:spPr/>
        <p:txBody>
          <a:bodyPr/>
          <a:lstStyle/>
          <a:p>
            <a:r>
              <a:rPr lang="en-IN"/>
              <a:t>Income Tax Audit </a:t>
            </a:r>
            <a:r>
              <a:rPr lang="en-IN" b="1">
                <a:solidFill>
                  <a:srgbClr val="002060"/>
                </a:solidFill>
              </a:rPr>
              <a:t>Applicability</a:t>
            </a:r>
            <a:endParaRPr lang="en-IN"/>
          </a:p>
        </p:txBody>
      </p:sp>
      <p:sp>
        <p:nvSpPr>
          <p:cNvPr id="3" name="Content Placeholder 2">
            <a:extLst>
              <a:ext uri="{FF2B5EF4-FFF2-40B4-BE49-F238E27FC236}">
                <a16:creationId xmlns:a16="http://schemas.microsoft.com/office/drawing/2014/main" id="{A0C20AC6-39F4-E997-12D3-D385CBC945D6}"/>
              </a:ext>
            </a:extLst>
          </p:cNvPr>
          <p:cNvSpPr>
            <a:spLocks noGrp="1"/>
          </p:cNvSpPr>
          <p:nvPr>
            <p:ph idx="1"/>
          </p:nvPr>
        </p:nvSpPr>
        <p:spPr/>
        <p:txBody>
          <a:bodyPr>
            <a:noAutofit/>
          </a:bodyPr>
          <a:lstStyle/>
          <a:p>
            <a:pPr marL="0" indent="0" algn="just">
              <a:buNone/>
            </a:pPr>
            <a:r>
              <a:rPr lang="en-US" sz="1600" dirty="0"/>
              <a:t>Every person who earns income from any business or profession has to maintain his books of accounts and get a tax audit done except those who opted for presumptive taxation under section 44AD, 44ADA, 44AE of the income tax act 1961 or if their turnover stands behind certain threshold limits.</a:t>
            </a:r>
          </a:p>
          <a:p>
            <a:pPr marL="0" indent="0" algn="just">
              <a:buNone/>
            </a:pPr>
            <a:r>
              <a:rPr lang="en-US" sz="1600" dirty="0"/>
              <a:t>The taxpayers who need to get a tax audit done are:</a:t>
            </a:r>
          </a:p>
          <a:p>
            <a:pPr algn="just"/>
            <a:r>
              <a:rPr lang="en-US" sz="1600" dirty="0"/>
              <a:t>Business taxpayers having total sales, turnover, or gross receipts exceeding </a:t>
            </a:r>
            <a:r>
              <a:rPr lang="en-US" sz="1600" b="1" dirty="0"/>
              <a:t>Rs.1 crore </a:t>
            </a:r>
            <a:r>
              <a:rPr lang="en-US" sz="1600" dirty="0"/>
              <a:t>during a financial year or </a:t>
            </a:r>
            <a:r>
              <a:rPr lang="en-US" sz="1600" b="1" dirty="0"/>
              <a:t>Rs.10 crore</a:t>
            </a:r>
            <a:r>
              <a:rPr lang="en-US" sz="1600" dirty="0"/>
              <a:t>, if the cash transactions do not exceed 5% of the total transactions.</a:t>
            </a:r>
          </a:p>
          <a:p>
            <a:pPr algn="just"/>
            <a:r>
              <a:rPr lang="en-US" sz="1600" dirty="0"/>
              <a:t>The profession's gross receipts should be less than or equivalent to INR 50 lakh. The limit is increased to INR 75 lakhs if the total amount received in cash does not exceed 5 percent of the total gross receipts of such previous year</a:t>
            </a:r>
          </a:p>
          <a:p>
            <a:pPr algn="just"/>
            <a:r>
              <a:rPr lang="en-US" sz="1600" dirty="0"/>
              <a:t>Taxpayers opting for presumptive taxation schemes under sections </a:t>
            </a:r>
            <a:r>
              <a:rPr lang="en-US" sz="1600" b="1" dirty="0"/>
              <a:t>44AD, 44ADA and 44AE</a:t>
            </a:r>
            <a:r>
              <a:rPr lang="en-US" sz="1600" dirty="0"/>
              <a:t> and declare profits less than the prescribed rates or incur losses.</a:t>
            </a:r>
          </a:p>
          <a:p>
            <a:pPr algn="just"/>
            <a:r>
              <a:rPr lang="en-US" sz="1600" dirty="0"/>
              <a:t>Taxpayers eligible for presumptive taxation under section 44AD but have opted out of the scheme for consecutive </a:t>
            </a:r>
            <a:r>
              <a:rPr lang="en-US" sz="1600" b="1" dirty="0"/>
              <a:t>5 years</a:t>
            </a:r>
            <a:r>
              <a:rPr lang="en-US" sz="1600" dirty="0"/>
              <a:t>.</a:t>
            </a:r>
          </a:p>
          <a:p>
            <a:pPr algn="just"/>
            <a:r>
              <a:rPr lang="en-US" sz="1600" dirty="0"/>
              <a:t>Cooperative societies having income exceeding the basic exemption limit.</a:t>
            </a:r>
          </a:p>
        </p:txBody>
      </p:sp>
      <p:sp>
        <p:nvSpPr>
          <p:cNvPr id="5" name="Slide Number Placeholder 4">
            <a:extLst>
              <a:ext uri="{FF2B5EF4-FFF2-40B4-BE49-F238E27FC236}">
                <a16:creationId xmlns:a16="http://schemas.microsoft.com/office/drawing/2014/main" id="{8902718C-FA7A-11E4-42BC-1AC349EBCCAB}"/>
              </a:ext>
            </a:extLst>
          </p:cNvPr>
          <p:cNvSpPr>
            <a:spLocks noGrp="1"/>
          </p:cNvSpPr>
          <p:nvPr>
            <p:ph type="sldNum" sz="quarter" idx="12"/>
          </p:nvPr>
        </p:nvSpPr>
        <p:spPr/>
        <p:txBody>
          <a:bodyPr/>
          <a:lstStyle/>
          <a:p>
            <a:fld id="{51106E2C-066D-4005-8388-75895575757B}" type="slidenum">
              <a:rPr lang="en-IN" smtClean="0"/>
              <a:t>6</a:t>
            </a:fld>
            <a:endParaRPr lang="en-IN"/>
          </a:p>
        </p:txBody>
      </p:sp>
      <p:sp>
        <p:nvSpPr>
          <p:cNvPr id="4" name="Rectangle: Rounded Corners 3">
            <a:extLst>
              <a:ext uri="{FF2B5EF4-FFF2-40B4-BE49-F238E27FC236}">
                <a16:creationId xmlns:a16="http://schemas.microsoft.com/office/drawing/2014/main" id="{AC985A08-44BE-95C9-4574-64851D611A10}"/>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09447E6B-918C-4D06-B89E-5262A2F8E59B}"/>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C1544B12-CA30-6417-6916-E96A540A65A6}"/>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4DEEBD90-BE55-E7BD-D74A-739C838B0CAB}"/>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526082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FC306-1197-7EDB-45A0-75240D35BA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50F3B8-8E4D-A323-41B4-26D019364248}"/>
              </a:ext>
            </a:extLst>
          </p:cNvPr>
          <p:cNvSpPr>
            <a:spLocks noGrp="1"/>
          </p:cNvSpPr>
          <p:nvPr>
            <p:ph type="title"/>
          </p:nvPr>
        </p:nvSpPr>
        <p:spPr/>
        <p:txBody>
          <a:bodyPr/>
          <a:lstStyle/>
          <a:p>
            <a:r>
              <a:rPr lang="en-IN"/>
              <a:t>Risks in </a:t>
            </a:r>
            <a:r>
              <a:rPr lang="en-IN" b="1">
                <a:solidFill>
                  <a:srgbClr val="002060"/>
                </a:solidFill>
              </a:rPr>
              <a:t>Tax Audit</a:t>
            </a:r>
          </a:p>
        </p:txBody>
      </p:sp>
      <p:sp>
        <p:nvSpPr>
          <p:cNvPr id="3" name="Content Placeholder 2">
            <a:extLst>
              <a:ext uri="{FF2B5EF4-FFF2-40B4-BE49-F238E27FC236}">
                <a16:creationId xmlns:a16="http://schemas.microsoft.com/office/drawing/2014/main" id="{77090904-B340-6F09-B83C-804ED7B9F80B}"/>
              </a:ext>
            </a:extLst>
          </p:cNvPr>
          <p:cNvSpPr>
            <a:spLocks noGrp="1"/>
          </p:cNvSpPr>
          <p:nvPr>
            <p:ph idx="1"/>
          </p:nvPr>
        </p:nvSpPr>
        <p:spPr/>
        <p:txBody>
          <a:bodyPr>
            <a:noAutofit/>
          </a:bodyPr>
          <a:lstStyle/>
          <a:p>
            <a:pPr marL="0" indent="0" algn="just">
              <a:buNone/>
            </a:pPr>
            <a:r>
              <a:rPr lang="en-IN" sz="1600" b="1" u="sng">
                <a:solidFill>
                  <a:srgbClr val="002060"/>
                </a:solidFill>
              </a:rPr>
              <a:t>Key Clauses of Tax Audit Report:</a:t>
            </a:r>
          </a:p>
          <a:p>
            <a:pPr marL="0" indent="0" algn="just">
              <a:buNone/>
            </a:pPr>
            <a:r>
              <a:rPr lang="en-IN" sz="1600" b="1"/>
              <a:t>Clause 44: Breakup of total expenditure of entities registered or unregistered under GST law.</a:t>
            </a:r>
          </a:p>
          <a:p>
            <a:pPr marL="0" indent="0" algn="just">
              <a:buNone/>
            </a:pPr>
            <a:r>
              <a:rPr lang="en-US" sz="1600"/>
              <a:t>This clause requires reporting break-up of total expenditure into expenditure in respect of entities registered under GST and those unregistered. If registered, the clause further requires the break-up of the same into exempt categories, composition scheme entities and others.</a:t>
            </a:r>
          </a:p>
          <a:p>
            <a:pPr marL="0" indent="0" algn="just">
              <a:buNone/>
            </a:pPr>
            <a:r>
              <a:rPr lang="en-US" sz="1600"/>
              <a:t>Points to consider:</a:t>
            </a:r>
          </a:p>
          <a:p>
            <a:pPr algn="just"/>
            <a:r>
              <a:rPr lang="en-US" sz="1600"/>
              <a:t>Reporting could be of total expenditure under this clause. Head-wise or nature-wise details are not envisaged.</a:t>
            </a:r>
          </a:p>
          <a:p>
            <a:pPr algn="just"/>
            <a:r>
              <a:rPr lang="en-US" sz="1600"/>
              <a:t>Depreciation, bad debts, remuneration to employees, etc. may not be reported.</a:t>
            </a:r>
          </a:p>
          <a:p>
            <a:pPr algn="just"/>
            <a:r>
              <a:rPr lang="en-US" sz="1600"/>
              <a:t>Year-end provisions must also be appropriately reported.</a:t>
            </a:r>
          </a:p>
          <a:p>
            <a:pPr algn="just"/>
            <a:r>
              <a:rPr lang="en-US" sz="1600"/>
              <a:t>Advisable to maintain 3-tier reconciliation viz. amounts reported in this clause vis-à-vis statement of P&amp;L (for revenue expense) and CWIP schedule (for capital expense) vis-à-vis GST returns.</a:t>
            </a:r>
          </a:p>
          <a:p>
            <a:pPr algn="just"/>
            <a:r>
              <a:rPr lang="en-US" sz="1600"/>
              <a:t>Obtain the break-up of total expenditure including purchases in the format as required under this clause and maintain a reconciliation of the same with the statement of P&amp;L for the year.</a:t>
            </a:r>
          </a:p>
        </p:txBody>
      </p:sp>
      <p:sp>
        <p:nvSpPr>
          <p:cNvPr id="5" name="Slide Number Placeholder 4">
            <a:extLst>
              <a:ext uri="{FF2B5EF4-FFF2-40B4-BE49-F238E27FC236}">
                <a16:creationId xmlns:a16="http://schemas.microsoft.com/office/drawing/2014/main" id="{FA3E397F-F37B-9BE2-CAEA-665B675F94A2}"/>
              </a:ext>
            </a:extLst>
          </p:cNvPr>
          <p:cNvSpPr>
            <a:spLocks noGrp="1"/>
          </p:cNvSpPr>
          <p:nvPr>
            <p:ph type="sldNum" sz="quarter" idx="12"/>
          </p:nvPr>
        </p:nvSpPr>
        <p:spPr/>
        <p:txBody>
          <a:bodyPr/>
          <a:lstStyle/>
          <a:p>
            <a:fld id="{51106E2C-066D-4005-8388-75895575757B}" type="slidenum">
              <a:rPr lang="en-IN" smtClean="0"/>
              <a:t>60</a:t>
            </a:fld>
            <a:endParaRPr lang="en-IN"/>
          </a:p>
        </p:txBody>
      </p:sp>
      <p:sp>
        <p:nvSpPr>
          <p:cNvPr id="4" name="Rectangle: Rounded Corners 3">
            <a:extLst>
              <a:ext uri="{FF2B5EF4-FFF2-40B4-BE49-F238E27FC236}">
                <a16:creationId xmlns:a16="http://schemas.microsoft.com/office/drawing/2014/main" id="{7F803282-78D1-670C-B331-7CC846313413}"/>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1706D5DE-4026-D7BC-D3A9-6EB50C2D643A}"/>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6BB7CBB9-E124-D731-4FF8-9262B6037CC3}"/>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60DB4123-9327-7FB7-910D-65E58658CD8B}"/>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077681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D87CD-06B2-94D3-0BF6-3777DB98C57D}"/>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8C41996B-3EF2-72A1-6CA2-0008C6EB6468}"/>
              </a:ext>
            </a:extLst>
          </p:cNvPr>
          <p:cNvSpPr/>
          <p:nvPr/>
        </p:nvSpPr>
        <p:spPr>
          <a:xfrm rot="2500939">
            <a:off x="10744816" y="2853337"/>
            <a:ext cx="3162448" cy="3506664"/>
          </a:xfrm>
          <a:prstGeom prst="roundRect">
            <a:avLst/>
          </a:prstGeom>
          <a:solidFill>
            <a:srgbClr val="B8B8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a:extLst>
              <a:ext uri="{FF2B5EF4-FFF2-40B4-BE49-F238E27FC236}">
                <a16:creationId xmlns:a16="http://schemas.microsoft.com/office/drawing/2014/main" id="{D174CD05-6CF5-BD7E-5D43-ADB4DB93823C}"/>
              </a:ext>
            </a:extLst>
          </p:cNvPr>
          <p:cNvSpPr>
            <a:spLocks noGrp="1"/>
          </p:cNvSpPr>
          <p:nvPr>
            <p:ph type="sldNum" sz="quarter" idx="12"/>
          </p:nvPr>
        </p:nvSpPr>
        <p:spPr/>
        <p:txBody>
          <a:bodyPr/>
          <a:lstStyle/>
          <a:p>
            <a:fld id="{51106E2C-066D-4005-8388-75895575757B}" type="slidenum">
              <a:rPr lang="en-IN" smtClean="0"/>
              <a:t>61</a:t>
            </a:fld>
            <a:endParaRPr lang="en-IN"/>
          </a:p>
        </p:txBody>
      </p:sp>
      <p:sp>
        <p:nvSpPr>
          <p:cNvPr id="8" name="Rectangle: Rounded Corners 7">
            <a:extLst>
              <a:ext uri="{FF2B5EF4-FFF2-40B4-BE49-F238E27FC236}">
                <a16:creationId xmlns:a16="http://schemas.microsoft.com/office/drawing/2014/main" id="{3E0CD919-64C5-A86C-F96C-8EAC8649F2D8}"/>
              </a:ext>
            </a:extLst>
          </p:cNvPr>
          <p:cNvSpPr/>
          <p:nvPr/>
        </p:nvSpPr>
        <p:spPr>
          <a:xfrm rot="18759444">
            <a:off x="7059059" y="4341896"/>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FAD72C47-AC23-C166-E442-A85CBFB8DD52}"/>
              </a:ext>
            </a:extLst>
          </p:cNvPr>
          <p:cNvSpPr/>
          <p:nvPr/>
        </p:nvSpPr>
        <p:spPr>
          <a:xfrm rot="2500939">
            <a:off x="8685126" y="2320734"/>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1FD10BC0-F144-F755-7536-3835485A557F}"/>
              </a:ext>
            </a:extLst>
          </p:cNvPr>
          <p:cNvSpPr/>
          <p:nvPr/>
        </p:nvSpPr>
        <p:spPr>
          <a:xfrm rot="2508179">
            <a:off x="9988829" y="6187607"/>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E166FBBB-A4BB-06BC-BFA8-38CEB501E765}"/>
              </a:ext>
            </a:extLst>
          </p:cNvPr>
          <p:cNvSpPr/>
          <p:nvPr/>
        </p:nvSpPr>
        <p:spPr>
          <a:xfrm rot="2646275">
            <a:off x="-875289" y="-68741"/>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Rounded Corners 11">
            <a:extLst>
              <a:ext uri="{FF2B5EF4-FFF2-40B4-BE49-F238E27FC236}">
                <a16:creationId xmlns:a16="http://schemas.microsoft.com/office/drawing/2014/main" id="{5EBECC8C-1DD7-7424-B6DF-934A380AF7C1}"/>
              </a:ext>
            </a:extLst>
          </p:cNvPr>
          <p:cNvSpPr/>
          <p:nvPr/>
        </p:nvSpPr>
        <p:spPr>
          <a:xfrm rot="2508179">
            <a:off x="1446763" y="-815706"/>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itle 1">
            <a:extLst>
              <a:ext uri="{FF2B5EF4-FFF2-40B4-BE49-F238E27FC236}">
                <a16:creationId xmlns:a16="http://schemas.microsoft.com/office/drawing/2014/main" id="{0743DA05-F391-07FE-AB6C-33857F04D5C3}"/>
              </a:ext>
            </a:extLst>
          </p:cNvPr>
          <p:cNvSpPr txBox="1">
            <a:spLocks/>
          </p:cNvSpPr>
          <p:nvPr/>
        </p:nvSpPr>
        <p:spPr>
          <a:xfrm>
            <a:off x="771350" y="3014539"/>
            <a:ext cx="9144000" cy="2387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en-IN" sz="4000" b="1">
                <a:solidFill>
                  <a:srgbClr val="002060"/>
                </a:solidFill>
              </a:rPr>
              <a:t>Role &amp; Responsibilities </a:t>
            </a:r>
          </a:p>
          <a:p>
            <a:r>
              <a:rPr lang="en-IN" sz="4000"/>
              <a:t>of a Tax Auditor</a:t>
            </a:r>
            <a:endParaRPr lang="en-IN" sz="4000" b="1">
              <a:solidFill>
                <a:srgbClr val="002060"/>
              </a:solidFill>
            </a:endParaRPr>
          </a:p>
        </p:txBody>
      </p:sp>
    </p:spTree>
    <p:extLst>
      <p:ext uri="{BB962C8B-B14F-4D97-AF65-F5344CB8AC3E}">
        <p14:creationId xmlns:p14="http://schemas.microsoft.com/office/powerpoint/2010/main" val="7301401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69848-0C58-BFFD-C492-A26A493CCE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939B90-EF69-57A4-C542-088E9CD051BE}"/>
              </a:ext>
            </a:extLst>
          </p:cNvPr>
          <p:cNvSpPr>
            <a:spLocks noGrp="1"/>
          </p:cNvSpPr>
          <p:nvPr>
            <p:ph type="title"/>
          </p:nvPr>
        </p:nvSpPr>
        <p:spPr/>
        <p:txBody>
          <a:bodyPr/>
          <a:lstStyle/>
          <a:p>
            <a:r>
              <a:rPr lang="en-IN" b="1">
                <a:solidFill>
                  <a:srgbClr val="002060"/>
                </a:solidFill>
              </a:rPr>
              <a:t>Role &amp; Responsibilities </a:t>
            </a:r>
            <a:r>
              <a:rPr lang="en-IN"/>
              <a:t>of a Tax Auditor</a:t>
            </a:r>
            <a:endParaRPr lang="en-IN" b="1">
              <a:solidFill>
                <a:srgbClr val="002060"/>
              </a:solidFill>
            </a:endParaRPr>
          </a:p>
        </p:txBody>
      </p:sp>
      <p:sp>
        <p:nvSpPr>
          <p:cNvPr id="3" name="Content Placeholder 2">
            <a:extLst>
              <a:ext uri="{FF2B5EF4-FFF2-40B4-BE49-F238E27FC236}">
                <a16:creationId xmlns:a16="http://schemas.microsoft.com/office/drawing/2014/main" id="{CBFCFC75-3E00-D0B7-82A6-BBE929DEE7C7}"/>
              </a:ext>
            </a:extLst>
          </p:cNvPr>
          <p:cNvSpPr>
            <a:spLocks noGrp="1"/>
          </p:cNvSpPr>
          <p:nvPr>
            <p:ph idx="1"/>
          </p:nvPr>
        </p:nvSpPr>
        <p:spPr/>
        <p:txBody>
          <a:bodyPr>
            <a:noAutofit/>
          </a:bodyPr>
          <a:lstStyle/>
          <a:p>
            <a:pPr marL="0" indent="0" algn="just">
              <a:buNone/>
            </a:pPr>
            <a:r>
              <a:rPr lang="en-IN" sz="1600" b="1" u="sng" dirty="0">
                <a:solidFill>
                  <a:srgbClr val="002060"/>
                </a:solidFill>
              </a:rPr>
              <a:t>Examination of Financial Records:</a:t>
            </a:r>
          </a:p>
          <a:p>
            <a:pPr marL="0" indent="0" algn="just">
              <a:buNone/>
            </a:pPr>
            <a:r>
              <a:rPr lang="en-US" sz="1600" dirty="0"/>
              <a:t>A tax auditor’s primary responsibility is to thoroughly examine the financial records and accounting books of the taxpayer. This includes scrutinizing income, expenses, investments, and any other financial transactions.</a:t>
            </a:r>
            <a:endParaRPr lang="en-IN" sz="1600" b="1" u="sng" dirty="0">
              <a:solidFill>
                <a:srgbClr val="002060"/>
              </a:solidFill>
            </a:endParaRPr>
          </a:p>
          <a:p>
            <a:pPr marL="0" indent="0" algn="just">
              <a:buNone/>
            </a:pPr>
            <a:r>
              <a:rPr lang="en-IN" sz="1600" b="1" u="sng" dirty="0">
                <a:solidFill>
                  <a:srgbClr val="002060"/>
                </a:solidFill>
              </a:rPr>
              <a:t>Verification of Compliance:</a:t>
            </a:r>
          </a:p>
          <a:p>
            <a:pPr marL="0" indent="0" algn="just">
              <a:buNone/>
            </a:pPr>
            <a:r>
              <a:rPr lang="en-US" sz="1600" dirty="0"/>
              <a:t>The tax auditor ensures that the taxpayer is complying with the provisions of the Income Tax Act. This includes verifying whether the taxpayer has deducted and deposited taxes at source, maintained proper records, and adhered to tax laws.</a:t>
            </a:r>
          </a:p>
          <a:p>
            <a:pPr marL="0" indent="0" algn="just">
              <a:buNone/>
            </a:pPr>
            <a:r>
              <a:rPr lang="en-US" sz="1600" b="1" u="sng" dirty="0">
                <a:solidFill>
                  <a:srgbClr val="002060"/>
                </a:solidFill>
              </a:rPr>
              <a:t>Reporting: </a:t>
            </a:r>
          </a:p>
          <a:p>
            <a:pPr marL="0" indent="0" algn="just">
              <a:buNone/>
            </a:pPr>
            <a:r>
              <a:rPr lang="en-US" sz="1600" dirty="0"/>
              <a:t>After the audit, the tax auditor prepares an audit report, which is submitted to the taxpayer and the Income Tax Department. This report contains crucial information about the taxpayer’s financial health and tax compliance.</a:t>
            </a:r>
          </a:p>
          <a:p>
            <a:pPr marL="0" indent="0" algn="just">
              <a:buNone/>
            </a:pPr>
            <a:r>
              <a:rPr lang="en-US" sz="1600" b="1" u="sng" dirty="0">
                <a:solidFill>
                  <a:srgbClr val="002060"/>
                </a:solidFill>
              </a:rPr>
              <a:t>Certification: </a:t>
            </a:r>
          </a:p>
          <a:p>
            <a:pPr marL="0" indent="0" algn="just">
              <a:buNone/>
            </a:pPr>
            <a:r>
              <a:rPr lang="en-US" sz="1600" dirty="0"/>
              <a:t>The tax auditor provides a certification in the audit report, stating whether the financial statements are a true and correct representation of the taxpayer’s financial position. This certification is vital for various purposes, including securing loans and contracts.</a:t>
            </a:r>
            <a:endParaRPr lang="en-IN" sz="1600" dirty="0"/>
          </a:p>
        </p:txBody>
      </p:sp>
      <p:sp>
        <p:nvSpPr>
          <p:cNvPr id="5" name="Slide Number Placeholder 4">
            <a:extLst>
              <a:ext uri="{FF2B5EF4-FFF2-40B4-BE49-F238E27FC236}">
                <a16:creationId xmlns:a16="http://schemas.microsoft.com/office/drawing/2014/main" id="{3B0AD047-2E56-7393-3A5D-8643DE2A0229}"/>
              </a:ext>
            </a:extLst>
          </p:cNvPr>
          <p:cNvSpPr>
            <a:spLocks noGrp="1"/>
          </p:cNvSpPr>
          <p:nvPr>
            <p:ph type="sldNum" sz="quarter" idx="12"/>
          </p:nvPr>
        </p:nvSpPr>
        <p:spPr/>
        <p:txBody>
          <a:bodyPr/>
          <a:lstStyle/>
          <a:p>
            <a:fld id="{51106E2C-066D-4005-8388-75895575757B}" type="slidenum">
              <a:rPr lang="en-IN" smtClean="0"/>
              <a:t>62</a:t>
            </a:fld>
            <a:endParaRPr lang="en-IN"/>
          </a:p>
        </p:txBody>
      </p:sp>
      <p:sp>
        <p:nvSpPr>
          <p:cNvPr id="4" name="Rectangle: Rounded Corners 3">
            <a:extLst>
              <a:ext uri="{FF2B5EF4-FFF2-40B4-BE49-F238E27FC236}">
                <a16:creationId xmlns:a16="http://schemas.microsoft.com/office/drawing/2014/main" id="{2453CFAC-F939-18EC-0E68-272563D44561}"/>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99923EAA-EBF2-A63E-7640-0C6CE749F139}"/>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45ED5265-3290-3027-98D5-EF1841D16C23}"/>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DBD2F83C-69E8-EEC8-3E45-517A2D39B148}"/>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37397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BB168-A0DD-C33C-C95C-DFC637AC834D}"/>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199E6E8-0ED2-F41B-A1C8-207211B4A69C}"/>
              </a:ext>
            </a:extLst>
          </p:cNvPr>
          <p:cNvSpPr/>
          <p:nvPr/>
        </p:nvSpPr>
        <p:spPr>
          <a:xfrm rot="2500939">
            <a:off x="10744816" y="2853337"/>
            <a:ext cx="3162448" cy="3506664"/>
          </a:xfrm>
          <a:prstGeom prst="roundRect">
            <a:avLst/>
          </a:prstGeom>
          <a:solidFill>
            <a:srgbClr val="B8B8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a:extLst>
              <a:ext uri="{FF2B5EF4-FFF2-40B4-BE49-F238E27FC236}">
                <a16:creationId xmlns:a16="http://schemas.microsoft.com/office/drawing/2014/main" id="{DA3B72AA-D578-3614-8008-5BF1EE65CE45}"/>
              </a:ext>
            </a:extLst>
          </p:cNvPr>
          <p:cNvSpPr>
            <a:spLocks noGrp="1"/>
          </p:cNvSpPr>
          <p:nvPr>
            <p:ph type="sldNum" sz="quarter" idx="12"/>
          </p:nvPr>
        </p:nvSpPr>
        <p:spPr/>
        <p:txBody>
          <a:bodyPr/>
          <a:lstStyle/>
          <a:p>
            <a:fld id="{51106E2C-066D-4005-8388-75895575757B}" type="slidenum">
              <a:rPr lang="en-IN" smtClean="0"/>
              <a:t>63</a:t>
            </a:fld>
            <a:endParaRPr lang="en-IN"/>
          </a:p>
        </p:txBody>
      </p:sp>
      <p:sp>
        <p:nvSpPr>
          <p:cNvPr id="8" name="Rectangle: Rounded Corners 7">
            <a:extLst>
              <a:ext uri="{FF2B5EF4-FFF2-40B4-BE49-F238E27FC236}">
                <a16:creationId xmlns:a16="http://schemas.microsoft.com/office/drawing/2014/main" id="{0DB3F6D0-BE97-C596-CE93-F8046FBF8AD3}"/>
              </a:ext>
            </a:extLst>
          </p:cNvPr>
          <p:cNvSpPr/>
          <p:nvPr/>
        </p:nvSpPr>
        <p:spPr>
          <a:xfrm rot="18759444">
            <a:off x="7059059" y="4341896"/>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41456D61-64D4-17CF-B409-7990D83295FB}"/>
              </a:ext>
            </a:extLst>
          </p:cNvPr>
          <p:cNvSpPr/>
          <p:nvPr/>
        </p:nvSpPr>
        <p:spPr>
          <a:xfrm rot="2500939">
            <a:off x="8685126" y="2320734"/>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B52BBA96-24CB-F14C-661F-53F23BCBA58F}"/>
              </a:ext>
            </a:extLst>
          </p:cNvPr>
          <p:cNvSpPr/>
          <p:nvPr/>
        </p:nvSpPr>
        <p:spPr>
          <a:xfrm rot="2508179">
            <a:off x="9988829" y="6187607"/>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F82036DE-FE14-46D7-537D-8C3B5765CA8F}"/>
              </a:ext>
            </a:extLst>
          </p:cNvPr>
          <p:cNvSpPr/>
          <p:nvPr/>
        </p:nvSpPr>
        <p:spPr>
          <a:xfrm rot="2646275">
            <a:off x="-875289" y="-68741"/>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Rounded Corners 11">
            <a:extLst>
              <a:ext uri="{FF2B5EF4-FFF2-40B4-BE49-F238E27FC236}">
                <a16:creationId xmlns:a16="http://schemas.microsoft.com/office/drawing/2014/main" id="{BE0520D8-2143-A2C7-8077-97463A78E373}"/>
              </a:ext>
            </a:extLst>
          </p:cNvPr>
          <p:cNvSpPr/>
          <p:nvPr/>
        </p:nvSpPr>
        <p:spPr>
          <a:xfrm rot="2508179">
            <a:off x="1446763" y="-815706"/>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itle 1">
            <a:extLst>
              <a:ext uri="{FF2B5EF4-FFF2-40B4-BE49-F238E27FC236}">
                <a16:creationId xmlns:a16="http://schemas.microsoft.com/office/drawing/2014/main" id="{7E0306C1-B7A7-18F3-080C-4F1173B0DAAB}"/>
              </a:ext>
            </a:extLst>
          </p:cNvPr>
          <p:cNvSpPr txBox="1">
            <a:spLocks/>
          </p:cNvSpPr>
          <p:nvPr/>
        </p:nvSpPr>
        <p:spPr>
          <a:xfrm>
            <a:off x="771350" y="3014539"/>
            <a:ext cx="9144000" cy="2387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en-IN" sz="4000" b="1">
                <a:solidFill>
                  <a:srgbClr val="002060"/>
                </a:solidFill>
              </a:rPr>
              <a:t>Key Rulings </a:t>
            </a:r>
          </a:p>
          <a:p>
            <a:r>
              <a:rPr lang="en-IN" sz="4000"/>
              <a:t>Recently Issued</a:t>
            </a:r>
            <a:endParaRPr lang="en-IN" sz="4000" b="1">
              <a:solidFill>
                <a:srgbClr val="002060"/>
              </a:solidFill>
            </a:endParaRPr>
          </a:p>
        </p:txBody>
      </p:sp>
    </p:spTree>
    <p:extLst>
      <p:ext uri="{BB962C8B-B14F-4D97-AF65-F5344CB8AC3E}">
        <p14:creationId xmlns:p14="http://schemas.microsoft.com/office/powerpoint/2010/main" val="25409296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67D08-5CAA-D40F-AD52-F93DF7EA9B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4734DC-6587-9F60-7A7D-7596BBC65416}"/>
              </a:ext>
            </a:extLst>
          </p:cNvPr>
          <p:cNvSpPr>
            <a:spLocks noGrp="1"/>
          </p:cNvSpPr>
          <p:nvPr>
            <p:ph type="title"/>
          </p:nvPr>
        </p:nvSpPr>
        <p:spPr/>
        <p:txBody>
          <a:bodyPr/>
          <a:lstStyle/>
          <a:p>
            <a:r>
              <a:rPr lang="en-IN" b="1">
                <a:solidFill>
                  <a:srgbClr val="002060"/>
                </a:solidFill>
              </a:rPr>
              <a:t>Key Rulings </a:t>
            </a:r>
            <a:r>
              <a:rPr lang="en-IN"/>
              <a:t>Recently Issued</a:t>
            </a:r>
            <a:endParaRPr lang="en-IN" b="1">
              <a:solidFill>
                <a:srgbClr val="002060"/>
              </a:solidFill>
            </a:endParaRPr>
          </a:p>
        </p:txBody>
      </p:sp>
      <p:sp>
        <p:nvSpPr>
          <p:cNvPr id="3" name="Content Placeholder 2">
            <a:extLst>
              <a:ext uri="{FF2B5EF4-FFF2-40B4-BE49-F238E27FC236}">
                <a16:creationId xmlns:a16="http://schemas.microsoft.com/office/drawing/2014/main" id="{B9F7F3F3-DE4B-3ED1-19BD-F8C776C312D1}"/>
              </a:ext>
            </a:extLst>
          </p:cNvPr>
          <p:cNvSpPr>
            <a:spLocks noGrp="1"/>
          </p:cNvSpPr>
          <p:nvPr>
            <p:ph idx="1"/>
          </p:nvPr>
        </p:nvSpPr>
        <p:spPr/>
        <p:txBody>
          <a:bodyPr>
            <a:noAutofit/>
          </a:bodyPr>
          <a:lstStyle/>
          <a:p>
            <a:pPr algn="just"/>
            <a:r>
              <a:rPr lang="en-US" sz="1600" dirty="0"/>
              <a:t>The Supreme Court in the case of </a:t>
            </a:r>
            <a:r>
              <a:rPr lang="en-US" sz="1600" b="1" dirty="0" err="1"/>
              <a:t>Shaji</a:t>
            </a:r>
            <a:r>
              <a:rPr lang="en-US" sz="1600" b="1" dirty="0"/>
              <a:t> </a:t>
            </a:r>
            <a:r>
              <a:rPr lang="en-US" sz="1600" b="1" dirty="0" err="1"/>
              <a:t>Poulose</a:t>
            </a:r>
            <a:r>
              <a:rPr lang="en-US" sz="1600" b="1" dirty="0"/>
              <a:t> vs. ICAI [2024] 162 taxmann.com 685 (SC)</a:t>
            </a:r>
            <a:r>
              <a:rPr lang="en-US" sz="1600" dirty="0"/>
              <a:t> has affirmed the validity of the guidelines laid down by the ICAI under the Chartered Accountant Act, 1949 which limit each CA to conduct a maximum of 60 tax audits. The Court considers such restriction to be reasonable for the right to practice of profession by CAs. However, these guidelines are made effective from April 01, 2024.</a:t>
            </a:r>
          </a:p>
          <a:p>
            <a:pPr algn="just"/>
            <a:r>
              <a:rPr lang="en-US" sz="1600" dirty="0"/>
              <a:t>In the case of </a:t>
            </a:r>
            <a:r>
              <a:rPr lang="en-US" sz="1600" b="1" dirty="0" err="1"/>
              <a:t>Patelpurta</a:t>
            </a:r>
            <a:r>
              <a:rPr lang="en-US" sz="1600" b="1" dirty="0"/>
              <a:t> </a:t>
            </a:r>
            <a:r>
              <a:rPr lang="en-US" sz="1600" b="1" dirty="0" err="1"/>
              <a:t>Agro</a:t>
            </a:r>
            <a:r>
              <a:rPr lang="en-US" sz="1600" b="1" dirty="0"/>
              <a:t> Farm vs. State of Uttarakhand [2023] 153 taxmann.com 153 (Uttarakhand HC)</a:t>
            </a:r>
            <a:r>
              <a:rPr lang="en-US" sz="1600" dirty="0"/>
              <a:t>, the High Court held that the TARs must compulsorily have a Unique Document Identification Number (“UDIN”). The Court emphasized that the authenticity of TARs not bearing UDIN cannot be verified and established. Thus, it is crucial for TA to generate UDIN at the time of signing the TARs or within 60 days thereafter. As a good practice, the TA may also consider mentioning the UDIN on the supporting Notes/Annexures uploaded along with the TAR.</a:t>
            </a:r>
          </a:p>
        </p:txBody>
      </p:sp>
      <p:sp>
        <p:nvSpPr>
          <p:cNvPr id="5" name="Slide Number Placeholder 4">
            <a:extLst>
              <a:ext uri="{FF2B5EF4-FFF2-40B4-BE49-F238E27FC236}">
                <a16:creationId xmlns:a16="http://schemas.microsoft.com/office/drawing/2014/main" id="{8950111E-2498-296C-54C8-A0EBA405D77F}"/>
              </a:ext>
            </a:extLst>
          </p:cNvPr>
          <p:cNvSpPr>
            <a:spLocks noGrp="1"/>
          </p:cNvSpPr>
          <p:nvPr>
            <p:ph type="sldNum" sz="quarter" idx="12"/>
          </p:nvPr>
        </p:nvSpPr>
        <p:spPr/>
        <p:txBody>
          <a:bodyPr/>
          <a:lstStyle/>
          <a:p>
            <a:fld id="{51106E2C-066D-4005-8388-75895575757B}" type="slidenum">
              <a:rPr lang="en-IN" smtClean="0"/>
              <a:t>64</a:t>
            </a:fld>
            <a:endParaRPr lang="en-IN"/>
          </a:p>
        </p:txBody>
      </p:sp>
      <p:sp>
        <p:nvSpPr>
          <p:cNvPr id="4" name="Rectangle: Rounded Corners 3">
            <a:extLst>
              <a:ext uri="{FF2B5EF4-FFF2-40B4-BE49-F238E27FC236}">
                <a16:creationId xmlns:a16="http://schemas.microsoft.com/office/drawing/2014/main" id="{064DE6BC-CBAB-F0FA-C4D0-151BD08FC57D}"/>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DCECF104-8DA9-C82A-D1CC-FE693311C7E1}"/>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108D404E-EDAA-CCAF-99DA-68D4DD5F2FEB}"/>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B45A4DB1-F560-8138-A717-791F2E9C9089}"/>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9637231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EF3C4-2684-09F8-2887-5A0D94D516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17A924-296E-C7CC-1424-050B4064CDAC}"/>
              </a:ext>
            </a:extLst>
          </p:cNvPr>
          <p:cNvSpPr>
            <a:spLocks noGrp="1"/>
          </p:cNvSpPr>
          <p:nvPr>
            <p:ph type="title"/>
          </p:nvPr>
        </p:nvSpPr>
        <p:spPr/>
        <p:txBody>
          <a:bodyPr/>
          <a:lstStyle/>
          <a:p>
            <a:r>
              <a:rPr lang="en-IN" b="1">
                <a:solidFill>
                  <a:srgbClr val="002060"/>
                </a:solidFill>
              </a:rPr>
              <a:t>Key Rulings </a:t>
            </a:r>
            <a:r>
              <a:rPr lang="en-IN"/>
              <a:t>Recently Issued</a:t>
            </a:r>
            <a:endParaRPr lang="en-IN" b="1">
              <a:solidFill>
                <a:srgbClr val="002060"/>
              </a:solidFill>
            </a:endParaRPr>
          </a:p>
        </p:txBody>
      </p:sp>
      <p:sp>
        <p:nvSpPr>
          <p:cNvPr id="3" name="Content Placeholder 2">
            <a:extLst>
              <a:ext uri="{FF2B5EF4-FFF2-40B4-BE49-F238E27FC236}">
                <a16:creationId xmlns:a16="http://schemas.microsoft.com/office/drawing/2014/main" id="{4AA37890-6237-66B9-F646-D1ACDA0D242C}"/>
              </a:ext>
            </a:extLst>
          </p:cNvPr>
          <p:cNvSpPr>
            <a:spLocks noGrp="1"/>
          </p:cNvSpPr>
          <p:nvPr>
            <p:ph idx="1"/>
          </p:nvPr>
        </p:nvSpPr>
        <p:spPr/>
        <p:txBody>
          <a:bodyPr>
            <a:noAutofit/>
          </a:bodyPr>
          <a:lstStyle/>
          <a:p>
            <a:pPr algn="just"/>
            <a:r>
              <a:rPr lang="en-US" sz="1600" dirty="0"/>
              <a:t>The Apex Court in case of </a:t>
            </a:r>
            <a:r>
              <a:rPr lang="en-US" sz="1600" b="1" dirty="0"/>
              <a:t>CIT vs Bharti </a:t>
            </a:r>
            <a:r>
              <a:rPr lang="en-US" sz="1600" b="1" dirty="0" err="1"/>
              <a:t>Hexacom</a:t>
            </a:r>
            <a:r>
              <a:rPr lang="en-US" sz="1600" b="1" dirty="0"/>
              <a:t> [2023] 458 ITR 593 (SC)</a:t>
            </a:r>
            <a:r>
              <a:rPr lang="en-US" sz="1600" dirty="0"/>
              <a:t> held that the entry fee and variable annual license fee paid by telecommunication business under New Telecom Policy, 1999 would be capital in nature and thus, to be amortized in accordance with Sec. 35ABB of the Act. The review petition against the said decision has been dismissed by SC. The TA must diligently examine how any assessee engaged in telecommunication business treats similar charges and appropriately report under Clause No. 19 of Form 3CD.</a:t>
            </a:r>
          </a:p>
          <a:p>
            <a:pPr algn="just"/>
            <a:r>
              <a:rPr lang="en-US" sz="1600" dirty="0"/>
              <a:t>In relation to depreciation, the </a:t>
            </a:r>
            <a:r>
              <a:rPr lang="en-US" sz="1600" b="1" dirty="0"/>
              <a:t>Delhi High Court in PCIT vs. </a:t>
            </a:r>
            <a:r>
              <a:rPr lang="en-US" sz="1600" b="1" dirty="0" err="1"/>
              <a:t>Kuantum</a:t>
            </a:r>
            <a:r>
              <a:rPr lang="en-US" sz="1600" b="1" dirty="0"/>
              <a:t> Papers Ltd. [2023] 154 taxmann.com 255 (Del HC) </a:t>
            </a:r>
            <a:r>
              <a:rPr lang="en-US" sz="1600" dirty="0"/>
              <a:t>ruled that ‘Brand Names’ are a specie of trademark and qualifies as intangible assets eligible for depreciation u/s 32(1)(ii) of the Act. In PCIT vs. Nestle India Ltd. [2023] 153 taxmann.com 201 (Del HC), the High Court upheld the claim of depreciation on UPS @60% since UPS supports a computer system. The Tax Auditor must carefully verify the classification of different assets into appropriate blocks keeping in mind the rules prescribed under New Appendix I coupled with various judicial pronouncements.</a:t>
            </a:r>
          </a:p>
          <a:p>
            <a:pPr algn="just"/>
            <a:r>
              <a:rPr lang="en-US" sz="1600" dirty="0"/>
              <a:t>In the case of </a:t>
            </a:r>
            <a:r>
              <a:rPr lang="en-US" sz="1600" b="1" dirty="0"/>
              <a:t>Surya Exim Ltd. vs. UOI [2024] 161 taxmann.com 749 (Guj HC)</a:t>
            </a:r>
            <a:r>
              <a:rPr lang="en-US" sz="1600" dirty="0"/>
              <a:t>, the High Court held that on date of approval of the resolution plan by adjudicating authority all such claims which were not part of the resolution plan shall stand extinguished and no person was entitled to initiate or continue any proceeding in respect to a claim which was not part of resolution plan. Catena of rulings have been rendered on this issue including that by the Supreme Court. In cases where the assessee acquires businesses under IBC, the TA must carefully examine the resolution plan including specific tax related prayers, check whether NCLT/NCLAT has granted blanket approval or with conditions, assess tax implications related to writing-off of liabilities read with the resolution plan, etc.</a:t>
            </a:r>
          </a:p>
        </p:txBody>
      </p:sp>
      <p:sp>
        <p:nvSpPr>
          <p:cNvPr id="5" name="Slide Number Placeholder 4">
            <a:extLst>
              <a:ext uri="{FF2B5EF4-FFF2-40B4-BE49-F238E27FC236}">
                <a16:creationId xmlns:a16="http://schemas.microsoft.com/office/drawing/2014/main" id="{4FC8B5E7-028E-BA2A-D021-F485686C0CD9}"/>
              </a:ext>
            </a:extLst>
          </p:cNvPr>
          <p:cNvSpPr>
            <a:spLocks noGrp="1"/>
          </p:cNvSpPr>
          <p:nvPr>
            <p:ph type="sldNum" sz="quarter" idx="12"/>
          </p:nvPr>
        </p:nvSpPr>
        <p:spPr/>
        <p:txBody>
          <a:bodyPr/>
          <a:lstStyle/>
          <a:p>
            <a:fld id="{51106E2C-066D-4005-8388-75895575757B}" type="slidenum">
              <a:rPr lang="en-IN" smtClean="0"/>
              <a:t>65</a:t>
            </a:fld>
            <a:endParaRPr lang="en-IN"/>
          </a:p>
        </p:txBody>
      </p:sp>
      <p:sp>
        <p:nvSpPr>
          <p:cNvPr id="4" name="Rectangle: Rounded Corners 3">
            <a:extLst>
              <a:ext uri="{FF2B5EF4-FFF2-40B4-BE49-F238E27FC236}">
                <a16:creationId xmlns:a16="http://schemas.microsoft.com/office/drawing/2014/main" id="{98C8CDBE-55DF-90C7-339C-74928E84ED5A}"/>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1029F553-2BAD-084D-713D-38161F3479AF}"/>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CB5488A2-33E4-8063-69D0-3157CE0667AA}"/>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4E427B20-EB28-C60E-ECA1-0B1EDC34D37A}"/>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5591652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9DA80-A99E-CE11-2D84-46E77C9D0C9B}"/>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6373F0CB-11D9-F3EE-AA57-3C3B21129513}"/>
              </a:ext>
            </a:extLst>
          </p:cNvPr>
          <p:cNvSpPr/>
          <p:nvPr/>
        </p:nvSpPr>
        <p:spPr>
          <a:xfrm rot="2500939">
            <a:off x="10744816" y="2853337"/>
            <a:ext cx="3162448" cy="3506664"/>
          </a:xfrm>
          <a:prstGeom prst="roundRect">
            <a:avLst/>
          </a:prstGeom>
          <a:solidFill>
            <a:srgbClr val="B8B8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a:extLst>
              <a:ext uri="{FF2B5EF4-FFF2-40B4-BE49-F238E27FC236}">
                <a16:creationId xmlns:a16="http://schemas.microsoft.com/office/drawing/2014/main" id="{9AED3710-01FF-34AD-C03F-BBA990918006}"/>
              </a:ext>
            </a:extLst>
          </p:cNvPr>
          <p:cNvSpPr>
            <a:spLocks noGrp="1"/>
          </p:cNvSpPr>
          <p:nvPr>
            <p:ph type="sldNum" sz="quarter" idx="12"/>
          </p:nvPr>
        </p:nvSpPr>
        <p:spPr/>
        <p:txBody>
          <a:bodyPr/>
          <a:lstStyle/>
          <a:p>
            <a:fld id="{51106E2C-066D-4005-8388-75895575757B}" type="slidenum">
              <a:rPr lang="en-IN" smtClean="0"/>
              <a:t>66</a:t>
            </a:fld>
            <a:endParaRPr lang="en-IN"/>
          </a:p>
        </p:txBody>
      </p:sp>
      <p:sp>
        <p:nvSpPr>
          <p:cNvPr id="8" name="Rectangle: Rounded Corners 7">
            <a:extLst>
              <a:ext uri="{FF2B5EF4-FFF2-40B4-BE49-F238E27FC236}">
                <a16:creationId xmlns:a16="http://schemas.microsoft.com/office/drawing/2014/main" id="{91398017-8D7C-F011-D4C5-561F5FDDCCAB}"/>
              </a:ext>
            </a:extLst>
          </p:cNvPr>
          <p:cNvSpPr/>
          <p:nvPr/>
        </p:nvSpPr>
        <p:spPr>
          <a:xfrm rot="18759444">
            <a:off x="7059059" y="4341896"/>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29F129AF-025B-0DB2-7FA9-3E9459E2F866}"/>
              </a:ext>
            </a:extLst>
          </p:cNvPr>
          <p:cNvSpPr/>
          <p:nvPr/>
        </p:nvSpPr>
        <p:spPr>
          <a:xfrm rot="2500939">
            <a:off x="8685126" y="2320734"/>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C78FAAD7-DC7B-76BE-A846-2EB10F9DA272}"/>
              </a:ext>
            </a:extLst>
          </p:cNvPr>
          <p:cNvSpPr/>
          <p:nvPr/>
        </p:nvSpPr>
        <p:spPr>
          <a:xfrm rot="2508179">
            <a:off x="9988829" y="6187607"/>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858F29AE-9FAF-B00C-03E9-124D3149F84C}"/>
              </a:ext>
            </a:extLst>
          </p:cNvPr>
          <p:cNvSpPr/>
          <p:nvPr/>
        </p:nvSpPr>
        <p:spPr>
          <a:xfrm rot="2646275">
            <a:off x="-875289" y="-68741"/>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Rounded Corners 11">
            <a:extLst>
              <a:ext uri="{FF2B5EF4-FFF2-40B4-BE49-F238E27FC236}">
                <a16:creationId xmlns:a16="http://schemas.microsoft.com/office/drawing/2014/main" id="{AD8069F0-C93E-7FE8-6D74-735387812764}"/>
              </a:ext>
            </a:extLst>
          </p:cNvPr>
          <p:cNvSpPr/>
          <p:nvPr/>
        </p:nvSpPr>
        <p:spPr>
          <a:xfrm rot="2508179">
            <a:off x="1446763" y="-815706"/>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itle 1">
            <a:extLst>
              <a:ext uri="{FF2B5EF4-FFF2-40B4-BE49-F238E27FC236}">
                <a16:creationId xmlns:a16="http://schemas.microsoft.com/office/drawing/2014/main" id="{70F03D61-2B9B-4E6F-1242-B6389724FE92}"/>
              </a:ext>
            </a:extLst>
          </p:cNvPr>
          <p:cNvSpPr txBox="1">
            <a:spLocks/>
          </p:cNvSpPr>
          <p:nvPr/>
        </p:nvSpPr>
        <p:spPr>
          <a:xfrm>
            <a:off x="771350" y="3014539"/>
            <a:ext cx="9144000" cy="2387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en-IN" sz="4000" b="1">
                <a:solidFill>
                  <a:srgbClr val="002060"/>
                </a:solidFill>
              </a:rPr>
              <a:t>Types of Risks </a:t>
            </a:r>
          </a:p>
          <a:p>
            <a:r>
              <a:rPr lang="en-IN" sz="4000"/>
              <a:t>in Tax Audit</a:t>
            </a:r>
            <a:endParaRPr lang="en-IN" sz="4000" b="1">
              <a:solidFill>
                <a:srgbClr val="002060"/>
              </a:solidFill>
            </a:endParaRPr>
          </a:p>
        </p:txBody>
      </p:sp>
    </p:spTree>
    <p:extLst>
      <p:ext uri="{BB962C8B-B14F-4D97-AF65-F5344CB8AC3E}">
        <p14:creationId xmlns:p14="http://schemas.microsoft.com/office/powerpoint/2010/main" val="5714022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AAAA2-BF13-2CF1-EDAF-EDACC6260711}"/>
              </a:ext>
            </a:extLst>
          </p:cNvPr>
          <p:cNvSpPr>
            <a:spLocks noGrp="1"/>
          </p:cNvSpPr>
          <p:nvPr>
            <p:ph type="title"/>
          </p:nvPr>
        </p:nvSpPr>
        <p:spPr/>
        <p:txBody>
          <a:bodyPr/>
          <a:lstStyle/>
          <a:p>
            <a:r>
              <a:rPr lang="en-IN" b="1">
                <a:solidFill>
                  <a:srgbClr val="002060"/>
                </a:solidFill>
              </a:rPr>
              <a:t>Types of Risks </a:t>
            </a:r>
            <a:r>
              <a:rPr lang="en-IN"/>
              <a:t>in Tax Audit</a:t>
            </a:r>
            <a:endParaRPr lang="en-IN" b="1">
              <a:solidFill>
                <a:srgbClr val="002060"/>
              </a:solidFill>
            </a:endParaRPr>
          </a:p>
        </p:txBody>
      </p:sp>
      <p:sp>
        <p:nvSpPr>
          <p:cNvPr id="3" name="Content Placeholder 2">
            <a:extLst>
              <a:ext uri="{FF2B5EF4-FFF2-40B4-BE49-F238E27FC236}">
                <a16:creationId xmlns:a16="http://schemas.microsoft.com/office/drawing/2014/main" id="{95B07883-AE2A-E9A8-31E1-EDC479EF0450}"/>
              </a:ext>
            </a:extLst>
          </p:cNvPr>
          <p:cNvSpPr>
            <a:spLocks noGrp="1"/>
          </p:cNvSpPr>
          <p:nvPr>
            <p:ph idx="1"/>
          </p:nvPr>
        </p:nvSpPr>
        <p:spPr/>
        <p:txBody>
          <a:bodyPr>
            <a:noAutofit/>
          </a:bodyPr>
          <a:lstStyle/>
          <a:p>
            <a:pPr marL="0" indent="0" algn="just">
              <a:buNone/>
            </a:pPr>
            <a:r>
              <a:rPr lang="en-IN" sz="1600" b="1" u="sng">
                <a:solidFill>
                  <a:srgbClr val="002060"/>
                </a:solidFill>
              </a:rPr>
              <a:t>Transactional Risk</a:t>
            </a:r>
          </a:p>
          <a:p>
            <a:pPr marL="0" indent="0" algn="just">
              <a:buNone/>
            </a:pPr>
            <a:r>
              <a:rPr lang="en-US" sz="1600"/>
              <a:t>Transactional risk refers to the potential exposures and uncertainties associated with specific transactions undertaken by a company. The complexity and irregularity of a transaction often correlate with the tax risks involved. For instance, transactions that deviate from the ordinary course of business, such as asset disposals or acquisitions, may introduce intricate tax implications that require careful consideration. Companies must ensure they understand the tax consequences of such transactions to avoid unexpected liabilities and compliance issues.</a:t>
            </a:r>
            <a:endParaRPr lang="en-IN" sz="1600">
              <a:solidFill>
                <a:srgbClr val="002060"/>
              </a:solidFill>
            </a:endParaRPr>
          </a:p>
          <a:p>
            <a:pPr marL="0" indent="0" algn="just">
              <a:buNone/>
            </a:pPr>
            <a:r>
              <a:rPr lang="en-IN" sz="1600" b="1" u="sng">
                <a:solidFill>
                  <a:srgbClr val="002060"/>
                </a:solidFill>
              </a:rPr>
              <a:t>Operational Risk</a:t>
            </a:r>
          </a:p>
          <a:p>
            <a:pPr marL="0" indent="0" algn="just">
              <a:buNone/>
            </a:pPr>
            <a:r>
              <a:rPr lang="en-US" sz="1600"/>
              <a:t>Operational risk encompasses the risks inherent in the routine application of tax laws and regulations within a company's daily operations. Different business activities naturally carry varying levels of tax risk. For example, while normal third-party product sales may present relatively straightforward tax obligations, intra-group cross-border transactions can introduce complexities, particularly concerning transfer pricing issues. The globalization of trade amplifies the risk of inadvertently creating a taxable presence in foreign jurisdictions, which can lead to significant compliance challenges.</a:t>
            </a:r>
          </a:p>
        </p:txBody>
      </p:sp>
      <p:sp>
        <p:nvSpPr>
          <p:cNvPr id="5" name="Slide Number Placeholder 4">
            <a:extLst>
              <a:ext uri="{FF2B5EF4-FFF2-40B4-BE49-F238E27FC236}">
                <a16:creationId xmlns:a16="http://schemas.microsoft.com/office/drawing/2014/main" id="{F788563B-4E9C-24A5-CAE2-D342BB726B08}"/>
              </a:ext>
            </a:extLst>
          </p:cNvPr>
          <p:cNvSpPr>
            <a:spLocks noGrp="1"/>
          </p:cNvSpPr>
          <p:nvPr>
            <p:ph type="sldNum" sz="quarter" idx="12"/>
          </p:nvPr>
        </p:nvSpPr>
        <p:spPr/>
        <p:txBody>
          <a:bodyPr/>
          <a:lstStyle/>
          <a:p>
            <a:fld id="{51106E2C-066D-4005-8388-75895575757B}" type="slidenum">
              <a:rPr lang="en-IN" smtClean="0"/>
              <a:t>67</a:t>
            </a:fld>
            <a:endParaRPr lang="en-IN"/>
          </a:p>
        </p:txBody>
      </p:sp>
      <p:sp>
        <p:nvSpPr>
          <p:cNvPr id="4" name="Rectangle: Rounded Corners 3">
            <a:extLst>
              <a:ext uri="{FF2B5EF4-FFF2-40B4-BE49-F238E27FC236}">
                <a16:creationId xmlns:a16="http://schemas.microsoft.com/office/drawing/2014/main" id="{A4824F40-C615-D5FB-8F97-CF38E12193AB}"/>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045F9F79-7C2F-E3CE-B8D1-EAB05CBBD1F1}"/>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58504A3A-ABEE-B7AD-3694-CDE7350E5664}"/>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BEBF42D7-662B-A5E4-C450-9906D308539F}"/>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480700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AAAA2-BF13-2CF1-EDAF-EDACC6260711}"/>
              </a:ext>
            </a:extLst>
          </p:cNvPr>
          <p:cNvSpPr>
            <a:spLocks noGrp="1"/>
          </p:cNvSpPr>
          <p:nvPr>
            <p:ph type="title"/>
          </p:nvPr>
        </p:nvSpPr>
        <p:spPr/>
        <p:txBody>
          <a:bodyPr/>
          <a:lstStyle/>
          <a:p>
            <a:r>
              <a:rPr lang="en-IN" b="1">
                <a:solidFill>
                  <a:srgbClr val="002060"/>
                </a:solidFill>
              </a:rPr>
              <a:t>Types of Risks </a:t>
            </a:r>
            <a:r>
              <a:rPr lang="en-IN"/>
              <a:t>in Tax Audit</a:t>
            </a:r>
            <a:endParaRPr lang="en-IN" b="1">
              <a:solidFill>
                <a:srgbClr val="002060"/>
              </a:solidFill>
            </a:endParaRPr>
          </a:p>
        </p:txBody>
      </p:sp>
      <p:sp>
        <p:nvSpPr>
          <p:cNvPr id="3" name="Content Placeholder 2">
            <a:extLst>
              <a:ext uri="{FF2B5EF4-FFF2-40B4-BE49-F238E27FC236}">
                <a16:creationId xmlns:a16="http://schemas.microsoft.com/office/drawing/2014/main" id="{95B07883-AE2A-E9A8-31E1-EDC479EF0450}"/>
              </a:ext>
            </a:extLst>
          </p:cNvPr>
          <p:cNvSpPr>
            <a:spLocks noGrp="1"/>
          </p:cNvSpPr>
          <p:nvPr>
            <p:ph idx="1"/>
          </p:nvPr>
        </p:nvSpPr>
        <p:spPr/>
        <p:txBody>
          <a:bodyPr>
            <a:noAutofit/>
          </a:bodyPr>
          <a:lstStyle/>
          <a:p>
            <a:pPr marL="0" indent="0" algn="just">
              <a:buNone/>
            </a:pPr>
            <a:r>
              <a:rPr lang="en-IN" sz="1600" b="1" u="sng">
                <a:solidFill>
                  <a:srgbClr val="002060"/>
                </a:solidFill>
              </a:rPr>
              <a:t>Compliance Risk</a:t>
            </a:r>
          </a:p>
          <a:p>
            <a:pPr marL="0" indent="0" algn="just">
              <a:buNone/>
            </a:pPr>
            <a:r>
              <a:rPr lang="en-US" sz="1600"/>
              <a:t>Compliance risk pertains to the challenges organizations face in fulfilling their tax compliance obligations. This risk primarily involves the processes associated with the preparation, submission, and review of tax returns, including corporate tax returns and other tax-related filings. </a:t>
            </a:r>
          </a:p>
          <a:p>
            <a:pPr marL="0" indent="0" algn="just">
              <a:buNone/>
            </a:pPr>
            <a:r>
              <a:rPr lang="en-US" sz="1600"/>
              <a:t>Key factors that contribute to compliance risk include:</a:t>
            </a:r>
          </a:p>
          <a:p>
            <a:pPr algn="just"/>
            <a:r>
              <a:rPr lang="en-US" sz="1600"/>
              <a:t>The integrity of the underlying accounting systems that generate tax data.</a:t>
            </a:r>
          </a:p>
          <a:p>
            <a:pPr algn="just"/>
            <a:r>
              <a:rPr lang="en-US" sz="1600"/>
              <a:t>The accuracy and reliability of processes used to extract tax-sensitive information from these systems.</a:t>
            </a:r>
          </a:p>
          <a:p>
            <a:pPr algn="just"/>
            <a:r>
              <a:rPr lang="en-US" sz="1600"/>
              <a:t>The necessity for staying informed about the latest developments in tax laws and practices.</a:t>
            </a:r>
          </a:p>
          <a:p>
            <a:pPr algn="just"/>
            <a:r>
              <a:rPr lang="en-US" sz="1600"/>
              <a:t>The effective utilization of technology to streamline compliance processes and mitigate errors.</a:t>
            </a:r>
            <a:endParaRPr lang="en-IN" sz="1600"/>
          </a:p>
        </p:txBody>
      </p:sp>
      <p:sp>
        <p:nvSpPr>
          <p:cNvPr id="5" name="Slide Number Placeholder 4">
            <a:extLst>
              <a:ext uri="{FF2B5EF4-FFF2-40B4-BE49-F238E27FC236}">
                <a16:creationId xmlns:a16="http://schemas.microsoft.com/office/drawing/2014/main" id="{F788563B-4E9C-24A5-CAE2-D342BB726B08}"/>
              </a:ext>
            </a:extLst>
          </p:cNvPr>
          <p:cNvSpPr>
            <a:spLocks noGrp="1"/>
          </p:cNvSpPr>
          <p:nvPr>
            <p:ph type="sldNum" sz="quarter" idx="12"/>
          </p:nvPr>
        </p:nvSpPr>
        <p:spPr/>
        <p:txBody>
          <a:bodyPr/>
          <a:lstStyle/>
          <a:p>
            <a:fld id="{51106E2C-066D-4005-8388-75895575757B}" type="slidenum">
              <a:rPr lang="en-IN" smtClean="0"/>
              <a:t>68</a:t>
            </a:fld>
            <a:endParaRPr lang="en-IN"/>
          </a:p>
        </p:txBody>
      </p:sp>
      <p:sp>
        <p:nvSpPr>
          <p:cNvPr id="4" name="Rectangle: Rounded Corners 3">
            <a:extLst>
              <a:ext uri="{FF2B5EF4-FFF2-40B4-BE49-F238E27FC236}">
                <a16:creationId xmlns:a16="http://schemas.microsoft.com/office/drawing/2014/main" id="{C175476B-EC99-13A3-1BA8-CEBA3ED96281}"/>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907CF7A2-D798-F968-8FC8-B34812E31391}"/>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554D7DB6-AF90-417B-0BCB-7E7C24211716}"/>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FC1E4129-5440-5203-6D5C-089EFF5FBB1D}"/>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139952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AAAA2-BF13-2CF1-EDAF-EDACC6260711}"/>
              </a:ext>
            </a:extLst>
          </p:cNvPr>
          <p:cNvSpPr>
            <a:spLocks noGrp="1"/>
          </p:cNvSpPr>
          <p:nvPr>
            <p:ph type="title"/>
          </p:nvPr>
        </p:nvSpPr>
        <p:spPr/>
        <p:txBody>
          <a:bodyPr/>
          <a:lstStyle/>
          <a:p>
            <a:r>
              <a:rPr lang="en-IN" b="1">
                <a:solidFill>
                  <a:srgbClr val="002060"/>
                </a:solidFill>
              </a:rPr>
              <a:t>Types of Risks </a:t>
            </a:r>
            <a:r>
              <a:rPr lang="en-IN"/>
              <a:t>in Tax Audit</a:t>
            </a:r>
            <a:endParaRPr lang="en-IN" b="1">
              <a:solidFill>
                <a:srgbClr val="002060"/>
              </a:solidFill>
            </a:endParaRPr>
          </a:p>
        </p:txBody>
      </p:sp>
      <p:sp>
        <p:nvSpPr>
          <p:cNvPr id="3" name="Content Placeholder 2">
            <a:extLst>
              <a:ext uri="{FF2B5EF4-FFF2-40B4-BE49-F238E27FC236}">
                <a16:creationId xmlns:a16="http://schemas.microsoft.com/office/drawing/2014/main" id="{95B07883-AE2A-E9A8-31E1-EDC479EF0450}"/>
              </a:ext>
            </a:extLst>
          </p:cNvPr>
          <p:cNvSpPr>
            <a:spLocks noGrp="1"/>
          </p:cNvSpPr>
          <p:nvPr>
            <p:ph idx="1"/>
          </p:nvPr>
        </p:nvSpPr>
        <p:spPr/>
        <p:txBody>
          <a:bodyPr>
            <a:noAutofit/>
          </a:bodyPr>
          <a:lstStyle/>
          <a:p>
            <a:pPr marL="0" indent="0" algn="just">
              <a:buNone/>
            </a:pPr>
            <a:r>
              <a:rPr lang="en-IN" sz="1600" b="1" u="sng">
                <a:solidFill>
                  <a:srgbClr val="002060"/>
                </a:solidFill>
              </a:rPr>
              <a:t>Financial Accounting Risk</a:t>
            </a:r>
          </a:p>
          <a:p>
            <a:pPr marL="0" indent="0" algn="just">
              <a:buNone/>
            </a:pPr>
            <a:r>
              <a:rPr lang="en-US" sz="1600"/>
              <a:t>Financial accounting risk has become increasingly prominent due to regulatory frameworks like the Sarbanes-Oxley Act of 2002, which mandates stringent internal controls over financial reporting. Tax departments face challenges in aligning tax reporting with these requirements. </a:t>
            </a:r>
          </a:p>
          <a:p>
            <a:pPr marL="0" indent="0" algn="just">
              <a:buNone/>
            </a:pPr>
            <a:r>
              <a:rPr lang="en-US" sz="1600"/>
              <a:t>To effectively manage this risk, organizations must evaluate several critical questions:</a:t>
            </a:r>
          </a:p>
          <a:p>
            <a:pPr algn="just"/>
            <a:r>
              <a:rPr lang="en-US" sz="1600"/>
              <a:t>How much uncertainty exists in the interpretation or application of the relevant tax laws used in calculating tax figures?</a:t>
            </a:r>
          </a:p>
          <a:p>
            <a:pPr algn="just"/>
            <a:r>
              <a:rPr lang="en-US" sz="1600"/>
              <a:t>What is the quality and reliability of the data sourced from transactional, operational, and compliance activities?</a:t>
            </a:r>
          </a:p>
          <a:p>
            <a:pPr algn="just"/>
            <a:r>
              <a:rPr lang="en-US" sz="1600"/>
              <a:t>Are there specific issues or uncertainties regarding the application of tax laws to the data provided?</a:t>
            </a:r>
          </a:p>
          <a:p>
            <a:pPr algn="just"/>
            <a:r>
              <a:rPr lang="en-US" sz="1600"/>
              <a:t>What provisions should be established to account for these uncertainties, and what materiality thresholds are acceptable?</a:t>
            </a:r>
            <a:endParaRPr lang="en-IN" sz="1600"/>
          </a:p>
        </p:txBody>
      </p:sp>
      <p:sp>
        <p:nvSpPr>
          <p:cNvPr id="5" name="Slide Number Placeholder 4">
            <a:extLst>
              <a:ext uri="{FF2B5EF4-FFF2-40B4-BE49-F238E27FC236}">
                <a16:creationId xmlns:a16="http://schemas.microsoft.com/office/drawing/2014/main" id="{F788563B-4E9C-24A5-CAE2-D342BB726B08}"/>
              </a:ext>
            </a:extLst>
          </p:cNvPr>
          <p:cNvSpPr>
            <a:spLocks noGrp="1"/>
          </p:cNvSpPr>
          <p:nvPr>
            <p:ph type="sldNum" sz="quarter" idx="12"/>
          </p:nvPr>
        </p:nvSpPr>
        <p:spPr/>
        <p:txBody>
          <a:bodyPr/>
          <a:lstStyle/>
          <a:p>
            <a:fld id="{51106E2C-066D-4005-8388-75895575757B}" type="slidenum">
              <a:rPr lang="en-IN" smtClean="0"/>
              <a:t>69</a:t>
            </a:fld>
            <a:endParaRPr lang="en-IN"/>
          </a:p>
        </p:txBody>
      </p:sp>
      <p:sp>
        <p:nvSpPr>
          <p:cNvPr id="4" name="Rectangle: Rounded Corners 3">
            <a:extLst>
              <a:ext uri="{FF2B5EF4-FFF2-40B4-BE49-F238E27FC236}">
                <a16:creationId xmlns:a16="http://schemas.microsoft.com/office/drawing/2014/main" id="{B27DBE9E-8C1A-E433-66BB-445205A3BBAC}"/>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085AD47A-308E-D870-3344-1A688EF09198}"/>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6D17A5AD-1F35-B99F-9D34-4A2970A05B91}"/>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A237E404-5883-1552-B41E-0B1D9BE8597F}"/>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404083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DAAFA-E6EF-85FA-DF13-FE793DCAACE7}"/>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18ED2889-19AE-FDDB-561C-34E67070BCE2}"/>
              </a:ext>
            </a:extLst>
          </p:cNvPr>
          <p:cNvSpPr/>
          <p:nvPr/>
        </p:nvSpPr>
        <p:spPr>
          <a:xfrm rot="2500939">
            <a:off x="10744816" y="2853337"/>
            <a:ext cx="3162448" cy="3506664"/>
          </a:xfrm>
          <a:prstGeom prst="roundRect">
            <a:avLst/>
          </a:prstGeom>
          <a:solidFill>
            <a:srgbClr val="B8B8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a:extLst>
              <a:ext uri="{FF2B5EF4-FFF2-40B4-BE49-F238E27FC236}">
                <a16:creationId xmlns:a16="http://schemas.microsoft.com/office/drawing/2014/main" id="{87D50F2B-5AE7-DC75-5F95-A21338CEA2F9}"/>
              </a:ext>
            </a:extLst>
          </p:cNvPr>
          <p:cNvSpPr>
            <a:spLocks noGrp="1"/>
          </p:cNvSpPr>
          <p:nvPr>
            <p:ph type="sldNum" sz="quarter" idx="12"/>
          </p:nvPr>
        </p:nvSpPr>
        <p:spPr/>
        <p:txBody>
          <a:bodyPr/>
          <a:lstStyle/>
          <a:p>
            <a:fld id="{51106E2C-066D-4005-8388-75895575757B}" type="slidenum">
              <a:rPr lang="en-IN" smtClean="0"/>
              <a:t>7</a:t>
            </a:fld>
            <a:endParaRPr lang="en-IN"/>
          </a:p>
        </p:txBody>
      </p:sp>
      <p:sp>
        <p:nvSpPr>
          <p:cNvPr id="8" name="Rectangle: Rounded Corners 7">
            <a:extLst>
              <a:ext uri="{FF2B5EF4-FFF2-40B4-BE49-F238E27FC236}">
                <a16:creationId xmlns:a16="http://schemas.microsoft.com/office/drawing/2014/main" id="{B513B238-4C50-13E3-3CEA-19F640DE18FF}"/>
              </a:ext>
            </a:extLst>
          </p:cNvPr>
          <p:cNvSpPr/>
          <p:nvPr/>
        </p:nvSpPr>
        <p:spPr>
          <a:xfrm rot="18759444">
            <a:off x="7059059" y="4341896"/>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CBBEAA89-A4BD-7B32-D074-6564A8BDAD50}"/>
              </a:ext>
            </a:extLst>
          </p:cNvPr>
          <p:cNvSpPr/>
          <p:nvPr/>
        </p:nvSpPr>
        <p:spPr>
          <a:xfrm rot="2500939">
            <a:off x="8685126" y="2320734"/>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321E2691-525E-3F30-B9B8-AA0C325017BE}"/>
              </a:ext>
            </a:extLst>
          </p:cNvPr>
          <p:cNvSpPr/>
          <p:nvPr/>
        </p:nvSpPr>
        <p:spPr>
          <a:xfrm rot="2508179">
            <a:off x="9988829" y="6187607"/>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F182BB65-659B-F248-8AA2-580E7BB13CF2}"/>
              </a:ext>
            </a:extLst>
          </p:cNvPr>
          <p:cNvSpPr/>
          <p:nvPr/>
        </p:nvSpPr>
        <p:spPr>
          <a:xfrm rot="2646275">
            <a:off x="-875289" y="-68741"/>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Rounded Corners 11">
            <a:extLst>
              <a:ext uri="{FF2B5EF4-FFF2-40B4-BE49-F238E27FC236}">
                <a16:creationId xmlns:a16="http://schemas.microsoft.com/office/drawing/2014/main" id="{93DFACB3-7736-0787-6ABA-9F9C691841A2}"/>
              </a:ext>
            </a:extLst>
          </p:cNvPr>
          <p:cNvSpPr/>
          <p:nvPr/>
        </p:nvSpPr>
        <p:spPr>
          <a:xfrm rot="2508179">
            <a:off x="1446763" y="-815706"/>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itle 1">
            <a:extLst>
              <a:ext uri="{FF2B5EF4-FFF2-40B4-BE49-F238E27FC236}">
                <a16:creationId xmlns:a16="http://schemas.microsoft.com/office/drawing/2014/main" id="{8AFF55CC-A3D3-03AE-DA8D-B93AAD879B23}"/>
              </a:ext>
            </a:extLst>
          </p:cNvPr>
          <p:cNvSpPr txBox="1">
            <a:spLocks/>
          </p:cNvSpPr>
          <p:nvPr/>
        </p:nvSpPr>
        <p:spPr>
          <a:xfrm>
            <a:off x="771350" y="3014539"/>
            <a:ext cx="9144000" cy="2387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en-IN" sz="4000" b="1">
                <a:solidFill>
                  <a:srgbClr val="002060"/>
                </a:solidFill>
              </a:rPr>
              <a:t>Objectives </a:t>
            </a:r>
          </a:p>
          <a:p>
            <a:r>
              <a:rPr lang="en-IN" sz="4000"/>
              <a:t>in Tax Audit</a:t>
            </a:r>
            <a:endParaRPr lang="en-IN" sz="4000" b="1">
              <a:solidFill>
                <a:srgbClr val="002060"/>
              </a:solidFill>
            </a:endParaRPr>
          </a:p>
        </p:txBody>
      </p:sp>
    </p:spTree>
    <p:extLst>
      <p:ext uri="{BB962C8B-B14F-4D97-AF65-F5344CB8AC3E}">
        <p14:creationId xmlns:p14="http://schemas.microsoft.com/office/powerpoint/2010/main" val="24909462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AAAA2-BF13-2CF1-EDAF-EDACC6260711}"/>
              </a:ext>
            </a:extLst>
          </p:cNvPr>
          <p:cNvSpPr>
            <a:spLocks noGrp="1"/>
          </p:cNvSpPr>
          <p:nvPr>
            <p:ph type="title"/>
          </p:nvPr>
        </p:nvSpPr>
        <p:spPr/>
        <p:txBody>
          <a:bodyPr/>
          <a:lstStyle/>
          <a:p>
            <a:r>
              <a:rPr lang="en-IN" b="1">
                <a:solidFill>
                  <a:srgbClr val="002060"/>
                </a:solidFill>
              </a:rPr>
              <a:t>Types of Risks </a:t>
            </a:r>
            <a:r>
              <a:rPr lang="en-IN"/>
              <a:t>in Tax Audit</a:t>
            </a:r>
            <a:endParaRPr lang="en-IN" b="1">
              <a:solidFill>
                <a:srgbClr val="002060"/>
              </a:solidFill>
            </a:endParaRPr>
          </a:p>
        </p:txBody>
      </p:sp>
      <p:sp>
        <p:nvSpPr>
          <p:cNvPr id="3" name="Content Placeholder 2">
            <a:extLst>
              <a:ext uri="{FF2B5EF4-FFF2-40B4-BE49-F238E27FC236}">
                <a16:creationId xmlns:a16="http://schemas.microsoft.com/office/drawing/2014/main" id="{95B07883-AE2A-E9A8-31E1-EDC479EF0450}"/>
              </a:ext>
            </a:extLst>
          </p:cNvPr>
          <p:cNvSpPr>
            <a:spLocks noGrp="1"/>
          </p:cNvSpPr>
          <p:nvPr>
            <p:ph idx="1"/>
          </p:nvPr>
        </p:nvSpPr>
        <p:spPr/>
        <p:txBody>
          <a:bodyPr>
            <a:noAutofit/>
          </a:bodyPr>
          <a:lstStyle/>
          <a:p>
            <a:pPr marL="0" indent="0" algn="just">
              <a:buNone/>
            </a:pPr>
            <a:r>
              <a:rPr lang="en-IN" sz="1600" b="1" u="sng">
                <a:solidFill>
                  <a:srgbClr val="002060"/>
                </a:solidFill>
              </a:rPr>
              <a:t>Portfolio Risk</a:t>
            </a:r>
          </a:p>
          <a:p>
            <a:pPr marL="0" indent="0" algn="just">
              <a:buNone/>
            </a:pPr>
            <a:r>
              <a:rPr lang="en-US" sz="1600"/>
              <a:t>Portfolio risk concerns the cumulative level of risk that arises when considering transactional, operational, and compliance risks collectively. This risk is particularly significant for organizations engaged in numerous transactions, whether tax-driven or otherwise. Each individual transaction may not exceed the organization's predetermined risk threshold; however, when viewed in aggregate, the combined risk exposure can escalate to an unacceptable level. Organizations must adopt a holistic approach to manage portfolio risk effectively.</a:t>
            </a:r>
          </a:p>
          <a:p>
            <a:pPr marL="0" indent="0" algn="just">
              <a:buNone/>
            </a:pPr>
            <a:r>
              <a:rPr lang="en-IN" sz="1600" b="1" u="sng">
                <a:solidFill>
                  <a:srgbClr val="002060"/>
                </a:solidFill>
              </a:rPr>
              <a:t>Management Risk</a:t>
            </a:r>
          </a:p>
          <a:p>
            <a:pPr marL="0" indent="0" algn="just">
              <a:buNone/>
            </a:pPr>
            <a:r>
              <a:rPr lang="en-US" sz="1600"/>
              <a:t>Management risk refers to the potential failure to adequately manage the various types of tax risks outlined above. Historically, tax functions within organizations have not prioritized systematic risk management. While some risks may be addressed individually, there is often a lack of comprehensive oversight. Additionally, valuable knowledge regarding tax issues frequently resides with key personnel, creating vulnerability if those individuals depart from the organization, as critical information may be lost.</a:t>
            </a:r>
          </a:p>
          <a:p>
            <a:pPr marL="0" indent="0" algn="just">
              <a:buNone/>
            </a:pPr>
            <a:r>
              <a:rPr lang="en-IN" sz="1600" b="1" u="sng">
                <a:solidFill>
                  <a:srgbClr val="002060"/>
                </a:solidFill>
              </a:rPr>
              <a:t>Reputational Risk</a:t>
            </a:r>
          </a:p>
          <a:p>
            <a:pPr marL="0" indent="0" algn="just">
              <a:buNone/>
            </a:pPr>
            <a:r>
              <a:rPr lang="en-US" sz="1600"/>
              <a:t>Reputational risk encompasses the broader implications that may arise from an organization’s actions, especially if those actions become public knowledge. Such risks can significantly impact an organization’s business interests and overall brand perception. For example, if a company engages in a protracted legal dispute over a tax issue, the resulting public attention could reveal sensitive information about its tax practices, potentially leading to reputational damage and loss of stakeholder trust.</a:t>
            </a:r>
            <a:endParaRPr lang="en-IN" sz="1600"/>
          </a:p>
          <a:p>
            <a:pPr marL="0" indent="0" algn="just">
              <a:buNone/>
            </a:pPr>
            <a:endParaRPr lang="en-IN" sz="1600"/>
          </a:p>
        </p:txBody>
      </p:sp>
      <p:sp>
        <p:nvSpPr>
          <p:cNvPr id="5" name="Slide Number Placeholder 4">
            <a:extLst>
              <a:ext uri="{FF2B5EF4-FFF2-40B4-BE49-F238E27FC236}">
                <a16:creationId xmlns:a16="http://schemas.microsoft.com/office/drawing/2014/main" id="{F788563B-4E9C-24A5-CAE2-D342BB726B08}"/>
              </a:ext>
            </a:extLst>
          </p:cNvPr>
          <p:cNvSpPr>
            <a:spLocks noGrp="1"/>
          </p:cNvSpPr>
          <p:nvPr>
            <p:ph type="sldNum" sz="quarter" idx="12"/>
          </p:nvPr>
        </p:nvSpPr>
        <p:spPr/>
        <p:txBody>
          <a:bodyPr/>
          <a:lstStyle/>
          <a:p>
            <a:fld id="{51106E2C-066D-4005-8388-75895575757B}" type="slidenum">
              <a:rPr lang="en-IN" smtClean="0"/>
              <a:t>70</a:t>
            </a:fld>
            <a:endParaRPr lang="en-IN"/>
          </a:p>
        </p:txBody>
      </p:sp>
      <p:sp>
        <p:nvSpPr>
          <p:cNvPr id="4" name="Rectangle: Rounded Corners 3">
            <a:extLst>
              <a:ext uri="{FF2B5EF4-FFF2-40B4-BE49-F238E27FC236}">
                <a16:creationId xmlns:a16="http://schemas.microsoft.com/office/drawing/2014/main" id="{31C209B5-B41D-F214-190D-823C349094C8}"/>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F327FA7A-BEC4-256E-BBE0-57E51A2D20CE}"/>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0478A1A2-FFEB-EB4A-EC12-F1E73EA7F8AA}"/>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E388AD56-1BC9-D6C2-13C6-C7DE1C1F2DF7}"/>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057845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4E549-1993-3E96-B6E2-7BCCC62FD06B}"/>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53D3C983-543D-C4D6-309E-D0CFF15A542E}"/>
              </a:ext>
            </a:extLst>
          </p:cNvPr>
          <p:cNvSpPr/>
          <p:nvPr/>
        </p:nvSpPr>
        <p:spPr>
          <a:xfrm rot="2500939">
            <a:off x="10744816" y="2853337"/>
            <a:ext cx="3162448" cy="3506664"/>
          </a:xfrm>
          <a:prstGeom prst="roundRect">
            <a:avLst/>
          </a:prstGeom>
          <a:solidFill>
            <a:srgbClr val="B8B8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a:extLst>
              <a:ext uri="{FF2B5EF4-FFF2-40B4-BE49-F238E27FC236}">
                <a16:creationId xmlns:a16="http://schemas.microsoft.com/office/drawing/2014/main" id="{ACDA07E6-D6C2-19BC-E291-DBD6F27EA44E}"/>
              </a:ext>
            </a:extLst>
          </p:cNvPr>
          <p:cNvSpPr>
            <a:spLocks noGrp="1"/>
          </p:cNvSpPr>
          <p:nvPr>
            <p:ph type="sldNum" sz="quarter" idx="12"/>
          </p:nvPr>
        </p:nvSpPr>
        <p:spPr/>
        <p:txBody>
          <a:bodyPr/>
          <a:lstStyle/>
          <a:p>
            <a:fld id="{51106E2C-066D-4005-8388-75895575757B}" type="slidenum">
              <a:rPr lang="en-IN" smtClean="0"/>
              <a:t>71</a:t>
            </a:fld>
            <a:endParaRPr lang="en-IN"/>
          </a:p>
        </p:txBody>
      </p:sp>
      <p:sp>
        <p:nvSpPr>
          <p:cNvPr id="8" name="Rectangle: Rounded Corners 7">
            <a:extLst>
              <a:ext uri="{FF2B5EF4-FFF2-40B4-BE49-F238E27FC236}">
                <a16:creationId xmlns:a16="http://schemas.microsoft.com/office/drawing/2014/main" id="{E67F1EA8-EA5F-1757-875B-039F20C1847B}"/>
              </a:ext>
            </a:extLst>
          </p:cNvPr>
          <p:cNvSpPr/>
          <p:nvPr/>
        </p:nvSpPr>
        <p:spPr>
          <a:xfrm rot="18759444">
            <a:off x="7059059" y="4341896"/>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2841A784-B99D-7C9B-E788-034C13837DCF}"/>
              </a:ext>
            </a:extLst>
          </p:cNvPr>
          <p:cNvSpPr/>
          <p:nvPr/>
        </p:nvSpPr>
        <p:spPr>
          <a:xfrm rot="2500939">
            <a:off x="8685126" y="2320734"/>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8413AB7F-CC59-C586-92E1-2812921AA905}"/>
              </a:ext>
            </a:extLst>
          </p:cNvPr>
          <p:cNvSpPr/>
          <p:nvPr/>
        </p:nvSpPr>
        <p:spPr>
          <a:xfrm rot="2508179">
            <a:off x="9988829" y="6187607"/>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B5FF7C5D-7CC0-DBBF-234B-ADBC10CAED8B}"/>
              </a:ext>
            </a:extLst>
          </p:cNvPr>
          <p:cNvSpPr/>
          <p:nvPr/>
        </p:nvSpPr>
        <p:spPr>
          <a:xfrm rot="2646275">
            <a:off x="-875289" y="-68741"/>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Rounded Corners 11">
            <a:extLst>
              <a:ext uri="{FF2B5EF4-FFF2-40B4-BE49-F238E27FC236}">
                <a16:creationId xmlns:a16="http://schemas.microsoft.com/office/drawing/2014/main" id="{4C47E4ED-38C2-CD2D-E047-5E775CF89927}"/>
              </a:ext>
            </a:extLst>
          </p:cNvPr>
          <p:cNvSpPr/>
          <p:nvPr/>
        </p:nvSpPr>
        <p:spPr>
          <a:xfrm rot="2508179">
            <a:off x="1446763" y="-815706"/>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itle 1">
            <a:extLst>
              <a:ext uri="{FF2B5EF4-FFF2-40B4-BE49-F238E27FC236}">
                <a16:creationId xmlns:a16="http://schemas.microsoft.com/office/drawing/2014/main" id="{F713222E-8314-3EAA-0FBC-B7DF24602CE8}"/>
              </a:ext>
            </a:extLst>
          </p:cNvPr>
          <p:cNvSpPr txBox="1">
            <a:spLocks/>
          </p:cNvSpPr>
          <p:nvPr/>
        </p:nvSpPr>
        <p:spPr>
          <a:xfrm>
            <a:off x="665021" y="3025172"/>
            <a:ext cx="8932076" cy="2387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en-US" sz="3600" b="1" dirty="0">
                <a:solidFill>
                  <a:srgbClr val="002060"/>
                </a:solidFill>
              </a:rPr>
              <a:t>Taxation Audits Quality Review Board’s</a:t>
            </a:r>
          </a:p>
          <a:p>
            <a:r>
              <a:rPr lang="en-US" sz="3200" dirty="0"/>
              <a:t>Study on compliances in reporting ITR</a:t>
            </a:r>
          </a:p>
        </p:txBody>
      </p:sp>
    </p:spTree>
    <p:extLst>
      <p:ext uri="{BB962C8B-B14F-4D97-AF65-F5344CB8AC3E}">
        <p14:creationId xmlns:p14="http://schemas.microsoft.com/office/powerpoint/2010/main" val="4698669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E8FF2-F0B9-7B0D-E980-080F94B7C4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70682B-423F-6CED-8E72-64538BC4477A}"/>
              </a:ext>
            </a:extLst>
          </p:cNvPr>
          <p:cNvSpPr>
            <a:spLocks noGrp="1"/>
          </p:cNvSpPr>
          <p:nvPr>
            <p:ph type="title"/>
          </p:nvPr>
        </p:nvSpPr>
        <p:spPr/>
        <p:txBody>
          <a:bodyPr>
            <a:normAutofit/>
          </a:bodyPr>
          <a:lstStyle/>
          <a:p>
            <a:r>
              <a:rPr lang="en-US" sz="4000" b="1" dirty="0">
                <a:solidFill>
                  <a:srgbClr val="002060"/>
                </a:solidFill>
              </a:rPr>
              <a:t>Study on Compliances </a:t>
            </a:r>
            <a:r>
              <a:rPr lang="en-US" sz="3200" dirty="0"/>
              <a:t>in reporting in Tax Audit Report</a:t>
            </a:r>
            <a:endParaRPr lang="en-IN" sz="3200" dirty="0"/>
          </a:p>
        </p:txBody>
      </p:sp>
      <p:sp>
        <p:nvSpPr>
          <p:cNvPr id="3" name="Content Placeholder 2">
            <a:extLst>
              <a:ext uri="{FF2B5EF4-FFF2-40B4-BE49-F238E27FC236}">
                <a16:creationId xmlns:a16="http://schemas.microsoft.com/office/drawing/2014/main" id="{C1B6BF0D-2808-FBD9-5D3B-BF4A61A36334}"/>
              </a:ext>
            </a:extLst>
          </p:cNvPr>
          <p:cNvSpPr>
            <a:spLocks noGrp="1"/>
          </p:cNvSpPr>
          <p:nvPr>
            <p:ph idx="1"/>
          </p:nvPr>
        </p:nvSpPr>
        <p:spPr/>
        <p:txBody>
          <a:bodyPr>
            <a:noAutofit/>
          </a:bodyPr>
          <a:lstStyle/>
          <a:p>
            <a:pPr marL="0" indent="0" algn="just">
              <a:buNone/>
            </a:pPr>
            <a:r>
              <a:rPr lang="en-US" sz="1600" dirty="0"/>
              <a:t>The Taxation Audits Quality Review Board of Institute of Chartered Accountants of India(ICAI) has released a study on the Compliances in reporting in Tax Audit Report and highlighted some observations related to; </a:t>
            </a:r>
          </a:p>
          <a:p>
            <a:pPr marL="0" indent="0" algn="just">
              <a:buNone/>
            </a:pPr>
            <a:r>
              <a:rPr lang="en-US" sz="1800" b="1" dirty="0">
                <a:solidFill>
                  <a:srgbClr val="002060"/>
                </a:solidFill>
              </a:rPr>
              <a:t>Form No. 3CA/ 3CB, Audit report under section 44AB of the Income -tax Act 1961.</a:t>
            </a:r>
          </a:p>
          <a:p>
            <a:pPr marL="0" indent="0" algn="just">
              <a:buNone/>
            </a:pPr>
            <a:r>
              <a:rPr lang="en-US" sz="1600" b="1" dirty="0">
                <a:solidFill>
                  <a:srgbClr val="002060"/>
                </a:solidFill>
              </a:rPr>
              <a:t>REVISED SA 700, FORMING AN OPINION AND REPORTING ON FINANCIAL STATEMENTS</a:t>
            </a:r>
          </a:p>
          <a:p>
            <a:pPr marL="457200" lvl="1" indent="0" algn="just">
              <a:buNone/>
            </a:pPr>
            <a:r>
              <a:rPr lang="en-US" sz="1600" dirty="0"/>
              <a:t>The requirement as per Guidance Note on Tax Audit under section 44AB of the Income-tax Act, 1961 (2014 edition) is as under (relevant extracts only):</a:t>
            </a:r>
          </a:p>
          <a:p>
            <a:pPr marL="457200" lvl="1" indent="0" algn="just">
              <a:buNone/>
            </a:pPr>
            <a:r>
              <a:rPr lang="en-US" sz="1600" dirty="0"/>
              <a:t>ICAI had pursuant to the issuance of the Revised SA 700, Forming an Opinion and Reporting on Financial Statements, prescribed a revised format of the auditor’s report on financial statement. Since Form No. 3CA and Form No. 3CB are required to be filed online in a preset form and the same are not in line with the requirements of SA 700, there is no specifically allocated field for providing information relating to the respective responsibilities of the assessee and the tax auditor as required in terms of the principles laid out in SA 700. However, having regard to the importance of these respective responsibility paragraphs from the perspective of the readers of the tax audit report, it is suggested that these respective responsibility paragraphs relating can be provided in the space provided for giving observations, etc., under clause (3) of Form No.3CA or Clause (5) of Form No.3CB as the case may be.</a:t>
            </a:r>
          </a:p>
        </p:txBody>
      </p:sp>
      <p:sp>
        <p:nvSpPr>
          <p:cNvPr id="5" name="Slide Number Placeholder 4">
            <a:extLst>
              <a:ext uri="{FF2B5EF4-FFF2-40B4-BE49-F238E27FC236}">
                <a16:creationId xmlns:a16="http://schemas.microsoft.com/office/drawing/2014/main" id="{FE602E06-AD81-00A5-D907-8DF6288BC6E5}"/>
              </a:ext>
            </a:extLst>
          </p:cNvPr>
          <p:cNvSpPr>
            <a:spLocks noGrp="1"/>
          </p:cNvSpPr>
          <p:nvPr>
            <p:ph type="sldNum" sz="quarter" idx="12"/>
          </p:nvPr>
        </p:nvSpPr>
        <p:spPr/>
        <p:txBody>
          <a:bodyPr/>
          <a:lstStyle/>
          <a:p>
            <a:fld id="{51106E2C-066D-4005-8388-75895575757B}" type="slidenum">
              <a:rPr lang="en-IN" smtClean="0"/>
              <a:t>72</a:t>
            </a:fld>
            <a:endParaRPr lang="en-IN"/>
          </a:p>
        </p:txBody>
      </p:sp>
      <p:sp>
        <p:nvSpPr>
          <p:cNvPr id="4" name="Rectangle: Rounded Corners 3">
            <a:extLst>
              <a:ext uri="{FF2B5EF4-FFF2-40B4-BE49-F238E27FC236}">
                <a16:creationId xmlns:a16="http://schemas.microsoft.com/office/drawing/2014/main" id="{F64367F2-9F47-49BD-D1D4-3433D1240F83}"/>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3EBE7A0D-B048-427A-FFF5-CF8EDC8C7C01}"/>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0078AF2F-8ED4-A11D-4E02-1ACF96CBBC56}"/>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5B9FD91E-6EAE-B8FB-3B6D-43A20871055E}"/>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5684920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887CE-073F-2F14-7647-C37CB57B9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552D8C-B9D4-CD92-0C14-8A04B8078948}"/>
              </a:ext>
            </a:extLst>
          </p:cNvPr>
          <p:cNvSpPr>
            <a:spLocks noGrp="1"/>
          </p:cNvSpPr>
          <p:nvPr>
            <p:ph type="title"/>
          </p:nvPr>
        </p:nvSpPr>
        <p:spPr/>
        <p:txBody>
          <a:bodyPr>
            <a:normAutofit/>
          </a:bodyPr>
          <a:lstStyle/>
          <a:p>
            <a:r>
              <a:rPr lang="en-US" sz="4000" b="1" dirty="0">
                <a:solidFill>
                  <a:srgbClr val="002060"/>
                </a:solidFill>
              </a:rPr>
              <a:t>Study on Compliances </a:t>
            </a:r>
            <a:r>
              <a:rPr lang="en-US" sz="3200" dirty="0"/>
              <a:t>in reporting in Tax Audit Report</a:t>
            </a:r>
            <a:endParaRPr lang="en-IN" sz="3200" dirty="0"/>
          </a:p>
        </p:txBody>
      </p:sp>
      <p:sp>
        <p:nvSpPr>
          <p:cNvPr id="3" name="Content Placeholder 2">
            <a:extLst>
              <a:ext uri="{FF2B5EF4-FFF2-40B4-BE49-F238E27FC236}">
                <a16:creationId xmlns:a16="http://schemas.microsoft.com/office/drawing/2014/main" id="{B71F0013-FE02-E744-3A13-7A37B826A643}"/>
              </a:ext>
            </a:extLst>
          </p:cNvPr>
          <p:cNvSpPr>
            <a:spLocks noGrp="1"/>
          </p:cNvSpPr>
          <p:nvPr>
            <p:ph idx="1"/>
          </p:nvPr>
        </p:nvSpPr>
        <p:spPr>
          <a:xfrm>
            <a:off x="838200" y="1446028"/>
            <a:ext cx="10515600" cy="4730935"/>
          </a:xfrm>
        </p:spPr>
        <p:txBody>
          <a:bodyPr>
            <a:noAutofit/>
          </a:bodyPr>
          <a:lstStyle/>
          <a:p>
            <a:pPr marL="457200" lvl="1" indent="0" algn="just">
              <a:buNone/>
            </a:pPr>
            <a:r>
              <a:rPr lang="en-US" sz="1600" b="1" u="sng" dirty="0"/>
              <a:t>OBSERVATIONS:</a:t>
            </a:r>
          </a:p>
          <a:p>
            <a:pPr marL="457200" lvl="1" indent="0" algn="just">
              <a:buNone/>
            </a:pPr>
            <a:r>
              <a:rPr lang="en-US" sz="1600" dirty="0"/>
              <a:t>While reviewing various tax audit reports, it was observed that:</a:t>
            </a:r>
          </a:p>
          <a:p>
            <a:pPr marL="457200" lvl="1" indent="0" algn="just">
              <a:buNone/>
            </a:pPr>
            <a:r>
              <a:rPr lang="en-US" sz="1600" dirty="0"/>
              <a:t>a) Many of the tax audit reports, did not have the paragraphs relating to Assessee’s responsibility and Tax Auditor’s responsibility as required by the Guidance Note in respect of SA 700.</a:t>
            </a:r>
          </a:p>
          <a:p>
            <a:pPr marL="457200" lvl="1" indent="0" algn="just">
              <a:buNone/>
            </a:pPr>
            <a:r>
              <a:rPr lang="en-US" sz="1600" dirty="0"/>
              <a:t>b) Some of the tax audit reports contained a reference about the attached notes/report which mentioned these Paragraphs thereby complying with the requirement of SA 700. However, as per the Guidance Note on Tax Audit the same are specifically required to be mentioned / reported under Clause (3) of Form No.3CA or Clause (5) of Form No.3CB, as the case may be.</a:t>
            </a:r>
            <a:endParaRPr lang="en-IN" sz="1600" b="1" dirty="0">
              <a:solidFill>
                <a:srgbClr val="002060"/>
              </a:solidFill>
            </a:endParaRPr>
          </a:p>
          <a:p>
            <a:pPr marL="0" indent="0" algn="just">
              <a:buNone/>
            </a:pPr>
            <a:r>
              <a:rPr lang="en-US" sz="1800" b="1" dirty="0">
                <a:solidFill>
                  <a:srgbClr val="002060"/>
                </a:solidFill>
              </a:rPr>
              <a:t>Particulars to be furnished in Form No. 3CD</a:t>
            </a:r>
          </a:p>
          <a:p>
            <a:pPr marL="0" indent="0" algn="just">
              <a:buNone/>
            </a:pPr>
            <a:r>
              <a:rPr lang="en-US" sz="1600" b="1" dirty="0">
                <a:solidFill>
                  <a:srgbClr val="002060"/>
                </a:solidFill>
              </a:rPr>
              <a:t>CLAUSE 8: INDICATE THE RELEVANT CLAUSE OF SECTION 44AB UNDER WHICH THE AUDIT HAS BEEN CONDUCTED</a:t>
            </a:r>
          </a:p>
          <a:p>
            <a:pPr marL="457200" lvl="1" indent="0" algn="just">
              <a:buNone/>
            </a:pPr>
            <a:r>
              <a:rPr lang="en-US" sz="1600" dirty="0"/>
              <a:t>The e-filing utility also provides for reporting as “Third proviso to section 44AB: Audited under any other law” under the drop-down option.</a:t>
            </a:r>
          </a:p>
          <a:p>
            <a:pPr marL="457200" lvl="1" indent="0" algn="just">
              <a:buNone/>
            </a:pPr>
            <a:r>
              <a:rPr lang="en-US" sz="1600" dirty="0"/>
              <a:t>As per the provisions of the third proviso to section 44AB in a case where such person is required by or under any other law to get his accounts audited, it shall be sufficient compliance with the provisions of this section if such person gets the accounts of such business or profession audited under such law before the specified date and furnishes by that date the report of the audit as required under such other law and a further report by an accountant in the form prescribed under this section.</a:t>
            </a:r>
          </a:p>
        </p:txBody>
      </p:sp>
      <p:sp>
        <p:nvSpPr>
          <p:cNvPr id="5" name="Slide Number Placeholder 4">
            <a:extLst>
              <a:ext uri="{FF2B5EF4-FFF2-40B4-BE49-F238E27FC236}">
                <a16:creationId xmlns:a16="http://schemas.microsoft.com/office/drawing/2014/main" id="{3E5CF552-6152-86A6-DF7A-3C99BF60FB3B}"/>
              </a:ext>
            </a:extLst>
          </p:cNvPr>
          <p:cNvSpPr>
            <a:spLocks noGrp="1"/>
          </p:cNvSpPr>
          <p:nvPr>
            <p:ph type="sldNum" sz="quarter" idx="12"/>
          </p:nvPr>
        </p:nvSpPr>
        <p:spPr/>
        <p:txBody>
          <a:bodyPr/>
          <a:lstStyle/>
          <a:p>
            <a:fld id="{51106E2C-066D-4005-8388-75895575757B}" type="slidenum">
              <a:rPr lang="en-IN" smtClean="0"/>
              <a:t>73</a:t>
            </a:fld>
            <a:endParaRPr lang="en-IN"/>
          </a:p>
        </p:txBody>
      </p:sp>
      <p:sp>
        <p:nvSpPr>
          <p:cNvPr id="4" name="Rectangle: Rounded Corners 3">
            <a:extLst>
              <a:ext uri="{FF2B5EF4-FFF2-40B4-BE49-F238E27FC236}">
                <a16:creationId xmlns:a16="http://schemas.microsoft.com/office/drawing/2014/main" id="{B8840C25-7540-5816-6CA3-A1CD98A8EBD8}"/>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CA23D508-080A-ECEB-7D4E-DA6C8A3E1CC0}"/>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13655CED-BEF0-5E7F-2E88-FE67DBA5ECBE}"/>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4C77A1E3-8640-D8F3-734D-E3D4AC56868F}"/>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8540860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E7738-120F-0BEA-4114-7CB0B3CFA4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033E7F-036A-E1B6-C15D-BEA6C31C2676}"/>
              </a:ext>
            </a:extLst>
          </p:cNvPr>
          <p:cNvSpPr>
            <a:spLocks noGrp="1"/>
          </p:cNvSpPr>
          <p:nvPr>
            <p:ph type="title"/>
          </p:nvPr>
        </p:nvSpPr>
        <p:spPr/>
        <p:txBody>
          <a:bodyPr>
            <a:normAutofit/>
          </a:bodyPr>
          <a:lstStyle/>
          <a:p>
            <a:r>
              <a:rPr lang="en-US" sz="4000" b="1" dirty="0">
                <a:solidFill>
                  <a:srgbClr val="002060"/>
                </a:solidFill>
              </a:rPr>
              <a:t>Study on Compliances </a:t>
            </a:r>
            <a:r>
              <a:rPr lang="en-US" sz="3200" dirty="0"/>
              <a:t>in reporting in Tax Audit Report</a:t>
            </a:r>
            <a:endParaRPr lang="en-IN" sz="3200" dirty="0"/>
          </a:p>
        </p:txBody>
      </p:sp>
      <p:sp>
        <p:nvSpPr>
          <p:cNvPr id="3" name="Content Placeholder 2">
            <a:extLst>
              <a:ext uri="{FF2B5EF4-FFF2-40B4-BE49-F238E27FC236}">
                <a16:creationId xmlns:a16="http://schemas.microsoft.com/office/drawing/2014/main" id="{92CB2A7D-EF76-12D0-BC7B-150E5BA8C4FC}"/>
              </a:ext>
            </a:extLst>
          </p:cNvPr>
          <p:cNvSpPr>
            <a:spLocks noGrp="1"/>
          </p:cNvSpPr>
          <p:nvPr>
            <p:ph idx="1"/>
          </p:nvPr>
        </p:nvSpPr>
        <p:spPr>
          <a:xfrm>
            <a:off x="838200" y="1446028"/>
            <a:ext cx="10515600" cy="4880344"/>
          </a:xfrm>
        </p:spPr>
        <p:txBody>
          <a:bodyPr>
            <a:noAutofit/>
          </a:bodyPr>
          <a:lstStyle/>
          <a:p>
            <a:pPr marL="457200" lvl="1" indent="0" algn="just">
              <a:buNone/>
            </a:pPr>
            <a:r>
              <a:rPr lang="en-US" sz="1600" b="1" u="sng" dirty="0"/>
              <a:t>OBSERVATION:</a:t>
            </a:r>
          </a:p>
          <a:p>
            <a:pPr marL="457200" lvl="1" indent="0" algn="just">
              <a:buNone/>
            </a:pPr>
            <a:r>
              <a:rPr lang="en-US" sz="1600" dirty="0"/>
              <a:t>While reviewing various tax audit reports it was observed that the companies (which are required to get their accounts audited under Companies Act, 2013) had selected option (a) [Clause 44AB(a)-Total sales/turnover/gross receipts in business exceeding specified limits”] instead of option “Third Proviso to section 44AB: Audited under any other law”.</a:t>
            </a:r>
          </a:p>
          <a:p>
            <a:pPr marL="0" indent="0" algn="just">
              <a:buNone/>
            </a:pPr>
            <a:r>
              <a:rPr lang="en-US" sz="1600" b="1" dirty="0">
                <a:solidFill>
                  <a:srgbClr val="002060"/>
                </a:solidFill>
              </a:rPr>
              <a:t>CLAUSE 13: </a:t>
            </a:r>
          </a:p>
          <a:p>
            <a:pPr marL="0" indent="0" algn="just">
              <a:buNone/>
            </a:pPr>
            <a:r>
              <a:rPr lang="en-US" sz="1600" b="1" dirty="0">
                <a:solidFill>
                  <a:srgbClr val="002060"/>
                </a:solidFill>
              </a:rPr>
              <a:t>(d) WHETHER ANY ADJUSTMENT IS REQUIRED TO BE MADE TO THE PROFITS OR LOSS FOR COMPLYING WITH THE PROVISIONS OF INCOME COMPUTATION AND DISCLOSURE STANDARDS NOTIFIED UNDER SECTION 145(2)  </a:t>
            </a:r>
          </a:p>
          <a:p>
            <a:pPr marL="0" indent="0" algn="just">
              <a:buNone/>
            </a:pPr>
            <a:r>
              <a:rPr lang="en-US" sz="1600" b="1" dirty="0">
                <a:solidFill>
                  <a:srgbClr val="002060"/>
                </a:solidFill>
              </a:rPr>
              <a:t>(e) IF ANSWER TO (d) ABOVE IS IN THE AFFIRMATIVE, GIVE DETAILS OF SUCH ADJUSTMENTS: </a:t>
            </a:r>
          </a:p>
          <a:p>
            <a:pPr marL="0" indent="0" algn="just">
              <a:buNone/>
            </a:pPr>
            <a:r>
              <a:rPr lang="en-US" sz="1600" b="1" dirty="0">
                <a:solidFill>
                  <a:srgbClr val="002060"/>
                </a:solidFill>
              </a:rPr>
              <a:t>(f) DISCLOSURE AS PER ICDS:</a:t>
            </a:r>
          </a:p>
          <a:p>
            <a:pPr marL="457200" lvl="1" indent="0" algn="just">
              <a:buNone/>
            </a:pPr>
            <a:r>
              <a:rPr lang="en-US" sz="1600" b="1" u="sng" dirty="0"/>
              <a:t>OBSERVATIONS:</a:t>
            </a:r>
          </a:p>
          <a:p>
            <a:pPr marL="457200" lvl="1" indent="0" algn="just">
              <a:buNone/>
            </a:pPr>
            <a:r>
              <a:rPr lang="en-US" sz="1600" dirty="0"/>
              <a:t>While reviewing various tax audit reports, it was observed that:</a:t>
            </a:r>
          </a:p>
          <a:p>
            <a:pPr marL="457200" lvl="1" indent="0" algn="just">
              <a:buNone/>
            </a:pPr>
            <a:r>
              <a:rPr lang="en-US" sz="1600" dirty="0"/>
              <a:t> a) If any adjustment is required to be made to the profits or loss for complying with the provisions of income computation and disclosure standards, then details of such adjustments are required to be reported under clause 13(e). In such cases under clause 13(d) ‘YES’ is to be selected from the drop-down menu in the e-filing utility. Once the same is selected, the form enables reporting details of such adjustments under clause 13(e). In many cases ‘NO’ was selected under clause 13(d), which disabled reporting under clause 13(e), however, details of such adjustments were found to be reported under clause 13(f) (i.e., reporting disclosures as per ICDS). Selection of ‘NO’ in clause 13(d) is inappropriate in cases where adjustment is to be reported under clause 13(e). </a:t>
            </a:r>
          </a:p>
        </p:txBody>
      </p:sp>
      <p:sp>
        <p:nvSpPr>
          <p:cNvPr id="5" name="Slide Number Placeholder 4">
            <a:extLst>
              <a:ext uri="{FF2B5EF4-FFF2-40B4-BE49-F238E27FC236}">
                <a16:creationId xmlns:a16="http://schemas.microsoft.com/office/drawing/2014/main" id="{7399ACC2-0A3E-FB5B-0B71-3CA1E9289423}"/>
              </a:ext>
            </a:extLst>
          </p:cNvPr>
          <p:cNvSpPr>
            <a:spLocks noGrp="1"/>
          </p:cNvSpPr>
          <p:nvPr>
            <p:ph type="sldNum" sz="quarter" idx="12"/>
          </p:nvPr>
        </p:nvSpPr>
        <p:spPr/>
        <p:txBody>
          <a:bodyPr/>
          <a:lstStyle/>
          <a:p>
            <a:fld id="{51106E2C-066D-4005-8388-75895575757B}" type="slidenum">
              <a:rPr lang="en-IN" smtClean="0"/>
              <a:t>74</a:t>
            </a:fld>
            <a:endParaRPr lang="en-IN"/>
          </a:p>
        </p:txBody>
      </p:sp>
      <p:sp>
        <p:nvSpPr>
          <p:cNvPr id="4" name="Rectangle: Rounded Corners 3">
            <a:extLst>
              <a:ext uri="{FF2B5EF4-FFF2-40B4-BE49-F238E27FC236}">
                <a16:creationId xmlns:a16="http://schemas.microsoft.com/office/drawing/2014/main" id="{FD8A13C7-F78B-728B-B88B-71A9E3A06439}"/>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68DBD855-7697-FF8A-3F29-7D5C3AE7201C}"/>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1F79DB57-DC74-89F7-C73E-B83F6C85DDD0}"/>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CD498132-9E0F-E1CC-025B-71C79811711A}"/>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8749531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628AF-E03D-8645-C5A6-6B1657FB76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9B4F72-6B7C-6DEE-9962-EE47BF69DA82}"/>
              </a:ext>
            </a:extLst>
          </p:cNvPr>
          <p:cNvSpPr>
            <a:spLocks noGrp="1"/>
          </p:cNvSpPr>
          <p:nvPr>
            <p:ph type="title"/>
          </p:nvPr>
        </p:nvSpPr>
        <p:spPr/>
        <p:txBody>
          <a:bodyPr>
            <a:normAutofit/>
          </a:bodyPr>
          <a:lstStyle/>
          <a:p>
            <a:r>
              <a:rPr lang="en-US" sz="4000" b="1" dirty="0">
                <a:solidFill>
                  <a:srgbClr val="002060"/>
                </a:solidFill>
              </a:rPr>
              <a:t>Study on Compliances </a:t>
            </a:r>
            <a:r>
              <a:rPr lang="en-US" sz="3200" dirty="0"/>
              <a:t>in reporting in Tax Audit Report</a:t>
            </a:r>
            <a:endParaRPr lang="en-IN" sz="3200" dirty="0"/>
          </a:p>
        </p:txBody>
      </p:sp>
      <p:sp>
        <p:nvSpPr>
          <p:cNvPr id="3" name="Content Placeholder 2">
            <a:extLst>
              <a:ext uri="{FF2B5EF4-FFF2-40B4-BE49-F238E27FC236}">
                <a16:creationId xmlns:a16="http://schemas.microsoft.com/office/drawing/2014/main" id="{A890004D-64F5-F67C-7E48-A72F48A32094}"/>
              </a:ext>
            </a:extLst>
          </p:cNvPr>
          <p:cNvSpPr>
            <a:spLocks noGrp="1"/>
          </p:cNvSpPr>
          <p:nvPr>
            <p:ph idx="1"/>
          </p:nvPr>
        </p:nvSpPr>
        <p:spPr>
          <a:xfrm>
            <a:off x="838200" y="1446028"/>
            <a:ext cx="10515600" cy="4880344"/>
          </a:xfrm>
        </p:spPr>
        <p:txBody>
          <a:bodyPr>
            <a:noAutofit/>
          </a:bodyPr>
          <a:lstStyle/>
          <a:p>
            <a:pPr marL="457200" lvl="1" indent="0" algn="just">
              <a:buNone/>
            </a:pPr>
            <a:r>
              <a:rPr lang="en-US" sz="1600" dirty="0"/>
              <a:t>b) Clause 13(f) requires disclosures in respect of certain notified ICDS, which was not done in many cases. In few cases, disclosures were made where any deviation from the notified ICDS was encountered.</a:t>
            </a:r>
          </a:p>
          <a:p>
            <a:pPr marL="457200" lvl="1" indent="0" algn="just">
              <a:buNone/>
            </a:pPr>
            <a:r>
              <a:rPr lang="en-US" sz="1600" dirty="0"/>
              <a:t>As per the disclosure requirement under ICDS, reporting is to be done in respect of all of the notified ICDS except: </a:t>
            </a:r>
          </a:p>
          <a:p>
            <a:pPr marL="457200" lvl="1" indent="0" algn="just">
              <a:buNone/>
            </a:pPr>
            <a:r>
              <a:rPr lang="en-US" sz="1600" dirty="0"/>
              <a:t>• ICDS VI (Changes in Foreign Exchange Rates) and </a:t>
            </a:r>
          </a:p>
          <a:p>
            <a:pPr marL="457200" lvl="1" indent="0" algn="just">
              <a:buNone/>
            </a:pPr>
            <a:r>
              <a:rPr lang="en-US" sz="1600" dirty="0"/>
              <a:t>• ICDS VIII (Securities). </a:t>
            </a:r>
          </a:p>
          <a:p>
            <a:pPr marL="457200" lvl="1" indent="0" algn="just">
              <a:buNone/>
            </a:pPr>
            <a:r>
              <a:rPr lang="en-US" sz="1600" dirty="0"/>
              <a:t>Further, for ICDS V (Tangible Fixed Assets), the prescribed disclosure requirement is similar to the requirements of clause 18 of Form No. 3CD. Accordingly, reference to reporting as done under clause 18 may be given. </a:t>
            </a:r>
          </a:p>
          <a:p>
            <a:pPr marL="457200" lvl="1" indent="0" algn="just">
              <a:buNone/>
            </a:pPr>
            <a:r>
              <a:rPr lang="en-US" sz="1600" dirty="0"/>
              <a:t>c) As per disclosure requirements of ICDS – II (Valuation of Inventories), ‘the accounting policies adopted in measuring inventories including the cost formulae used’ are to be reported. </a:t>
            </a:r>
          </a:p>
          <a:p>
            <a:pPr marL="457200" lvl="1" indent="0" algn="just">
              <a:buNone/>
            </a:pPr>
            <a:r>
              <a:rPr lang="en-US" sz="1600" dirty="0"/>
              <a:t>Further, as per Para 3 of the ICDS –II </a:t>
            </a:r>
          </a:p>
          <a:p>
            <a:pPr marL="457200" lvl="1" indent="0" algn="just">
              <a:buNone/>
            </a:pPr>
            <a:r>
              <a:rPr lang="en-US" sz="1600" dirty="0"/>
              <a:t>─ inventories shall be valued at “cost OR net realisable value whichever is lower”. </a:t>
            </a:r>
          </a:p>
          <a:p>
            <a:pPr marL="457200" lvl="1" indent="0" algn="just">
              <a:buNone/>
            </a:pPr>
            <a:r>
              <a:rPr lang="en-US" sz="1600" dirty="0"/>
              <a:t>As per Para 5 of the Revised AS 2 </a:t>
            </a:r>
          </a:p>
          <a:p>
            <a:pPr marL="457200" lvl="1" indent="0" algn="just">
              <a:buNone/>
            </a:pPr>
            <a:r>
              <a:rPr lang="en-US" sz="1600" dirty="0"/>
              <a:t>─ inventories shall be valued at “lower of cost AND net realisable value”. </a:t>
            </a:r>
          </a:p>
          <a:p>
            <a:pPr marL="457200" lvl="1" indent="0" algn="just">
              <a:buNone/>
            </a:pPr>
            <a:r>
              <a:rPr lang="en-US" sz="1600" dirty="0"/>
              <a:t>In few cases, the accounting policies reported were as per the language prescribed in Para 5 of the Revised AS-2 (or IND AS-2 wherever applicable) and not as per Para 3 of the ICDS –II. The reporting under clause 13(f) is required to be done as prescribed by the ICDS, which was not done. There could be a limitation in the form uploaded on IT Portal, which provides certain wordings in the dropdown list, however the auditor should ensure that correct valuation method is mentioned in the hard copy issued to the auditee.</a:t>
            </a:r>
          </a:p>
        </p:txBody>
      </p:sp>
      <p:sp>
        <p:nvSpPr>
          <p:cNvPr id="5" name="Slide Number Placeholder 4">
            <a:extLst>
              <a:ext uri="{FF2B5EF4-FFF2-40B4-BE49-F238E27FC236}">
                <a16:creationId xmlns:a16="http://schemas.microsoft.com/office/drawing/2014/main" id="{CAD033A9-2A32-DBB9-2DA4-D4A67DE90B28}"/>
              </a:ext>
            </a:extLst>
          </p:cNvPr>
          <p:cNvSpPr>
            <a:spLocks noGrp="1"/>
          </p:cNvSpPr>
          <p:nvPr>
            <p:ph type="sldNum" sz="quarter" idx="12"/>
          </p:nvPr>
        </p:nvSpPr>
        <p:spPr/>
        <p:txBody>
          <a:bodyPr/>
          <a:lstStyle/>
          <a:p>
            <a:fld id="{51106E2C-066D-4005-8388-75895575757B}" type="slidenum">
              <a:rPr lang="en-IN" smtClean="0"/>
              <a:t>75</a:t>
            </a:fld>
            <a:endParaRPr lang="en-IN"/>
          </a:p>
        </p:txBody>
      </p:sp>
      <p:sp>
        <p:nvSpPr>
          <p:cNvPr id="4" name="Rectangle: Rounded Corners 3">
            <a:extLst>
              <a:ext uri="{FF2B5EF4-FFF2-40B4-BE49-F238E27FC236}">
                <a16:creationId xmlns:a16="http://schemas.microsoft.com/office/drawing/2014/main" id="{D6CED4E8-0D4C-68CF-7523-1DC3EE0D598C}"/>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10D45C7A-EA92-7D60-8A6A-890D7282EFEB}"/>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7593454F-6993-3C68-927B-842D11AA6680}"/>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9A6EFE61-C550-C066-2B00-3F9417D9C387}"/>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9194622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188E1-3AC7-FF7E-C123-C4157733F1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4AC201-2EBF-8020-FA2C-A2C7BE942C7F}"/>
              </a:ext>
            </a:extLst>
          </p:cNvPr>
          <p:cNvSpPr>
            <a:spLocks noGrp="1"/>
          </p:cNvSpPr>
          <p:nvPr>
            <p:ph type="title"/>
          </p:nvPr>
        </p:nvSpPr>
        <p:spPr/>
        <p:txBody>
          <a:bodyPr>
            <a:normAutofit/>
          </a:bodyPr>
          <a:lstStyle/>
          <a:p>
            <a:r>
              <a:rPr lang="en-US" sz="4000" b="1" dirty="0">
                <a:solidFill>
                  <a:srgbClr val="002060"/>
                </a:solidFill>
              </a:rPr>
              <a:t>Study on Compliances </a:t>
            </a:r>
            <a:r>
              <a:rPr lang="en-US" sz="3200" dirty="0"/>
              <a:t>in reporting in Tax Audit Report</a:t>
            </a:r>
            <a:endParaRPr lang="en-IN" sz="3200" dirty="0"/>
          </a:p>
        </p:txBody>
      </p:sp>
      <p:sp>
        <p:nvSpPr>
          <p:cNvPr id="3" name="Content Placeholder 2">
            <a:extLst>
              <a:ext uri="{FF2B5EF4-FFF2-40B4-BE49-F238E27FC236}">
                <a16:creationId xmlns:a16="http://schemas.microsoft.com/office/drawing/2014/main" id="{824E5695-5EAA-2A47-62B5-E2E305923FA3}"/>
              </a:ext>
            </a:extLst>
          </p:cNvPr>
          <p:cNvSpPr>
            <a:spLocks noGrp="1"/>
          </p:cNvSpPr>
          <p:nvPr>
            <p:ph idx="1"/>
          </p:nvPr>
        </p:nvSpPr>
        <p:spPr>
          <a:xfrm>
            <a:off x="838200" y="1446028"/>
            <a:ext cx="10515600" cy="4880344"/>
          </a:xfrm>
        </p:spPr>
        <p:txBody>
          <a:bodyPr>
            <a:noAutofit/>
          </a:bodyPr>
          <a:lstStyle/>
          <a:p>
            <a:pPr marL="0" indent="0" algn="just">
              <a:buNone/>
            </a:pPr>
            <a:r>
              <a:rPr lang="en-US" sz="1600" b="1" dirty="0">
                <a:solidFill>
                  <a:srgbClr val="002060"/>
                </a:solidFill>
              </a:rPr>
              <a:t>CLAUSE 18: PARTICULARS OF DEPRECIATION ALLOWABLE AS PER THE INCOME-TAX ACT, 1961 IN RESPECT OF EACH ASSET OR BLOCK OF ASSETS, AS THE CASE MAY BE</a:t>
            </a:r>
          </a:p>
          <a:p>
            <a:pPr marL="457200" lvl="1" indent="0" algn="just">
              <a:buNone/>
            </a:pPr>
            <a:r>
              <a:rPr lang="en-US" sz="1600" b="1" u="sng" dirty="0"/>
              <a:t>OBSERVATIONS:</a:t>
            </a:r>
          </a:p>
          <a:p>
            <a:pPr marL="457200" lvl="1" indent="0" algn="just">
              <a:buNone/>
            </a:pPr>
            <a:r>
              <a:rPr lang="en-US" sz="1600" dirty="0"/>
              <a:t>While reviewing various tax audit reports, it was observed that:</a:t>
            </a:r>
          </a:p>
          <a:p>
            <a:pPr marL="457200" lvl="1" indent="0" algn="just">
              <a:buNone/>
            </a:pPr>
            <a:r>
              <a:rPr lang="en-US" sz="1600" dirty="0"/>
              <a:t>a) In many cases, the details of additions/ deletions reported in Tax Audit Report were not in line with the figures of additions/ deletions disclosed in the Audited financial statements. The tax Auditor may prepare a reconciliation statement for his own records.</a:t>
            </a:r>
          </a:p>
          <a:p>
            <a:pPr marL="457200" lvl="1" indent="0" algn="just">
              <a:buNone/>
            </a:pPr>
            <a:r>
              <a:rPr lang="en-US" sz="1600" dirty="0"/>
              <a:t>b) A separate column has been provided for reporting, the ‘amount of adjustment on account of Exchange Fluctuation (due to change in rate of exchange, if any)’ under the column ‘Additions’. In few cases, the said amount was not shown in the Tax audit report e-filing utility while the same was reported in the annexure attached and uploaded with the Tax audit report. The reported difference observed is not tenable.</a:t>
            </a:r>
          </a:p>
          <a:p>
            <a:pPr marL="457200" lvl="1" indent="0" algn="just">
              <a:buNone/>
            </a:pPr>
            <a:r>
              <a:rPr lang="en-US" sz="1600" dirty="0"/>
              <a:t>c) In some reports, in respect of ‘additions’ to the block of assets, ‘date of purchase’ and ‘date of put to use’ were reported as same in respect of each item under each block of asset purchased, which is practically not possible in all the cases.</a:t>
            </a:r>
          </a:p>
          <a:p>
            <a:pPr marL="457200" lvl="1" indent="0" algn="just">
              <a:buNone/>
            </a:pPr>
            <a:r>
              <a:rPr lang="en-US" sz="1600" dirty="0"/>
              <a:t>d) Likewise, in respect of ‘deductions’ from the block of assets, ‘date of sale’ reported were same in respect of each item under each block of asset sold, which again is practically not possible in all the cases.</a:t>
            </a:r>
          </a:p>
          <a:p>
            <a:pPr marL="457200" lvl="1" indent="0" algn="just">
              <a:buNone/>
            </a:pPr>
            <a:r>
              <a:rPr lang="en-US" sz="1600" dirty="0"/>
              <a:t>e) In certain cases, single consolidated amount was disclosed at the end of each half part of the financial year as date of addition, instead of actual date of addition of each asset of the block.</a:t>
            </a:r>
          </a:p>
        </p:txBody>
      </p:sp>
      <p:sp>
        <p:nvSpPr>
          <p:cNvPr id="5" name="Slide Number Placeholder 4">
            <a:extLst>
              <a:ext uri="{FF2B5EF4-FFF2-40B4-BE49-F238E27FC236}">
                <a16:creationId xmlns:a16="http://schemas.microsoft.com/office/drawing/2014/main" id="{A8BCE041-FFA7-A5A2-E307-52C4DDB23D8C}"/>
              </a:ext>
            </a:extLst>
          </p:cNvPr>
          <p:cNvSpPr>
            <a:spLocks noGrp="1"/>
          </p:cNvSpPr>
          <p:nvPr>
            <p:ph type="sldNum" sz="quarter" idx="12"/>
          </p:nvPr>
        </p:nvSpPr>
        <p:spPr/>
        <p:txBody>
          <a:bodyPr/>
          <a:lstStyle/>
          <a:p>
            <a:fld id="{51106E2C-066D-4005-8388-75895575757B}" type="slidenum">
              <a:rPr lang="en-IN" smtClean="0"/>
              <a:t>76</a:t>
            </a:fld>
            <a:endParaRPr lang="en-IN"/>
          </a:p>
        </p:txBody>
      </p:sp>
      <p:sp>
        <p:nvSpPr>
          <p:cNvPr id="4" name="Rectangle: Rounded Corners 3">
            <a:extLst>
              <a:ext uri="{FF2B5EF4-FFF2-40B4-BE49-F238E27FC236}">
                <a16:creationId xmlns:a16="http://schemas.microsoft.com/office/drawing/2014/main" id="{D43707BD-DC46-2B5E-54B7-CA7C3C11A02F}"/>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6F0EB166-EDF5-C277-D8DD-99267B0954C5}"/>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10F56CD0-30ED-3787-6671-45CD6C3B2D05}"/>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D547A6F5-AA92-46C7-9984-E66B479D74E3}"/>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103951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FD6A8-5EAF-6C79-0ECE-96B99AACFD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848E2F-081E-20BE-2018-4830BC4A1922}"/>
              </a:ext>
            </a:extLst>
          </p:cNvPr>
          <p:cNvSpPr>
            <a:spLocks noGrp="1"/>
          </p:cNvSpPr>
          <p:nvPr>
            <p:ph type="title"/>
          </p:nvPr>
        </p:nvSpPr>
        <p:spPr/>
        <p:txBody>
          <a:bodyPr>
            <a:normAutofit/>
          </a:bodyPr>
          <a:lstStyle/>
          <a:p>
            <a:r>
              <a:rPr lang="en-US" sz="4000" b="1" dirty="0">
                <a:solidFill>
                  <a:srgbClr val="002060"/>
                </a:solidFill>
              </a:rPr>
              <a:t>Study on Compliances </a:t>
            </a:r>
            <a:r>
              <a:rPr lang="en-US" sz="3200" dirty="0"/>
              <a:t>in reporting in Tax Audit Report</a:t>
            </a:r>
            <a:endParaRPr lang="en-IN" sz="3200" dirty="0"/>
          </a:p>
        </p:txBody>
      </p:sp>
      <p:sp>
        <p:nvSpPr>
          <p:cNvPr id="3" name="Content Placeholder 2">
            <a:extLst>
              <a:ext uri="{FF2B5EF4-FFF2-40B4-BE49-F238E27FC236}">
                <a16:creationId xmlns:a16="http://schemas.microsoft.com/office/drawing/2014/main" id="{5D3052F9-011F-2F89-D9A1-9C449AED2A3C}"/>
              </a:ext>
            </a:extLst>
          </p:cNvPr>
          <p:cNvSpPr>
            <a:spLocks noGrp="1"/>
          </p:cNvSpPr>
          <p:nvPr>
            <p:ph idx="1"/>
          </p:nvPr>
        </p:nvSpPr>
        <p:spPr>
          <a:xfrm>
            <a:off x="838200" y="1446028"/>
            <a:ext cx="10515600" cy="4880344"/>
          </a:xfrm>
        </p:spPr>
        <p:txBody>
          <a:bodyPr>
            <a:noAutofit/>
          </a:bodyPr>
          <a:lstStyle/>
          <a:p>
            <a:pPr marL="0" indent="0" algn="just">
              <a:buNone/>
            </a:pPr>
            <a:r>
              <a:rPr lang="en-US" sz="1600" b="1" dirty="0">
                <a:solidFill>
                  <a:srgbClr val="002060"/>
                </a:solidFill>
              </a:rPr>
              <a:t>CLAUSE 21 (a): PLEASE FURNISH THE DETAILS OF AMOUNTS DEBITED TO THE PROFIT AND LOSS ACCOUNT, BEING IN THE NATURE OF CAPITAL, PERSONAL, ADVERTISEMENT EXPENDITURE ETC.</a:t>
            </a:r>
          </a:p>
          <a:p>
            <a:pPr marL="457200" lvl="1" indent="0" algn="just">
              <a:buNone/>
            </a:pPr>
            <a:r>
              <a:rPr lang="en-US" sz="1600" b="1" u="sng" dirty="0"/>
              <a:t>OBSERVATIONS:</a:t>
            </a:r>
          </a:p>
          <a:p>
            <a:pPr marL="457200" lvl="1" indent="0" algn="just">
              <a:buNone/>
            </a:pPr>
            <a:r>
              <a:rPr lang="en-US" sz="1600" dirty="0"/>
              <a:t>While reviewing various tax audit reports, it was observed that:</a:t>
            </a:r>
          </a:p>
          <a:p>
            <a:pPr marL="457200" lvl="1" indent="0" algn="just">
              <a:buNone/>
            </a:pPr>
            <a:r>
              <a:rPr lang="en-US" sz="1600" dirty="0"/>
              <a:t>a) ‘Expenditure incurred at clubs being entrance fees and subscriptions’ was clubbed with ‘expenditure incurred at clubs being cost for club services and facilities used’ and reported together under this sub-clause. The two expenses are to be separately reported as per the requirement of the prescribed format of tax audit report as well as the Guidance Note on tax audit under section 44AB of the Income tax Act.</a:t>
            </a:r>
          </a:p>
          <a:p>
            <a:pPr marL="457200" lvl="1" indent="0" algn="just">
              <a:buNone/>
            </a:pPr>
            <a:r>
              <a:rPr lang="en-US" sz="1600" dirty="0"/>
              <a:t>b) ‘Penalty or fine for violation of any law for the time being force’, and ‘any other penalty or fine’ were reported under one (1) sub-heading. However, the same were to be separately reported under different sub-headings as per the requirement of the prescribed format of tax audit report as well as the Guidance Note on tax audit under section 44AB of the Income tax Act.</a:t>
            </a:r>
          </a:p>
          <a:p>
            <a:pPr marL="457200" lvl="1" indent="0" algn="just">
              <a:buNone/>
            </a:pPr>
            <a:r>
              <a:rPr lang="en-US" sz="1600" dirty="0"/>
              <a:t>c) Late filing fee of TDS return, paid during the year, was reported under this sub-clause, under the sub-heading ‘as any other penalty or fine not covered above’. As per MCQ’s on Late filing fees and penalty hosted at the link </a:t>
            </a:r>
            <a:r>
              <a:rPr lang="en-US" sz="1600" dirty="0">
                <a:hlinkClick r:id="rId2"/>
              </a:rPr>
              <a:t>https://www.incometaxindia.gov.in/Tutorials/25-%20MCQ%20Late%20filing%20fees%20and%20penalty.pdf</a:t>
            </a:r>
            <a:r>
              <a:rPr lang="en-US" sz="1600" dirty="0"/>
              <a:t> in respect of ‘Late filing fees under section 234E’ it has been stated: ‘It should be noted that Rs. 200 per day is not penalty but it is a late filing fee’. Thus, the same is not required to be reported under this sub-clause.</a:t>
            </a:r>
          </a:p>
        </p:txBody>
      </p:sp>
      <p:sp>
        <p:nvSpPr>
          <p:cNvPr id="5" name="Slide Number Placeholder 4">
            <a:extLst>
              <a:ext uri="{FF2B5EF4-FFF2-40B4-BE49-F238E27FC236}">
                <a16:creationId xmlns:a16="http://schemas.microsoft.com/office/drawing/2014/main" id="{612B026F-BB06-1BCE-AF9D-F6F576C75852}"/>
              </a:ext>
            </a:extLst>
          </p:cNvPr>
          <p:cNvSpPr>
            <a:spLocks noGrp="1"/>
          </p:cNvSpPr>
          <p:nvPr>
            <p:ph type="sldNum" sz="quarter" idx="12"/>
          </p:nvPr>
        </p:nvSpPr>
        <p:spPr/>
        <p:txBody>
          <a:bodyPr/>
          <a:lstStyle/>
          <a:p>
            <a:fld id="{51106E2C-066D-4005-8388-75895575757B}" type="slidenum">
              <a:rPr lang="en-IN" smtClean="0"/>
              <a:t>77</a:t>
            </a:fld>
            <a:endParaRPr lang="en-IN"/>
          </a:p>
        </p:txBody>
      </p:sp>
      <p:sp>
        <p:nvSpPr>
          <p:cNvPr id="4" name="Rectangle: Rounded Corners 3">
            <a:extLst>
              <a:ext uri="{FF2B5EF4-FFF2-40B4-BE49-F238E27FC236}">
                <a16:creationId xmlns:a16="http://schemas.microsoft.com/office/drawing/2014/main" id="{188B8568-BDDA-B4DB-8F01-D85DB0F7EF35}"/>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6F3134E2-68C7-F03A-882B-F4BAE55A272C}"/>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D19B7BEC-7368-1064-2B91-704BE36E6463}"/>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624151B3-80E9-A9D6-FF1E-A3C279DC27E3}"/>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071573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F44C3-0637-EB7E-62EF-B039A14155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15BF95-F7C3-D454-9377-12DA8234ACD7}"/>
              </a:ext>
            </a:extLst>
          </p:cNvPr>
          <p:cNvSpPr>
            <a:spLocks noGrp="1"/>
          </p:cNvSpPr>
          <p:nvPr>
            <p:ph type="title"/>
          </p:nvPr>
        </p:nvSpPr>
        <p:spPr/>
        <p:txBody>
          <a:bodyPr>
            <a:normAutofit/>
          </a:bodyPr>
          <a:lstStyle/>
          <a:p>
            <a:r>
              <a:rPr lang="en-US" sz="4000" b="1" dirty="0">
                <a:solidFill>
                  <a:srgbClr val="002060"/>
                </a:solidFill>
              </a:rPr>
              <a:t>Study on Compliances </a:t>
            </a:r>
            <a:r>
              <a:rPr lang="en-US" sz="3200" dirty="0"/>
              <a:t>in reporting in Tax Audit Report</a:t>
            </a:r>
            <a:endParaRPr lang="en-IN" sz="3200" dirty="0"/>
          </a:p>
        </p:txBody>
      </p:sp>
      <p:sp>
        <p:nvSpPr>
          <p:cNvPr id="3" name="Content Placeholder 2">
            <a:extLst>
              <a:ext uri="{FF2B5EF4-FFF2-40B4-BE49-F238E27FC236}">
                <a16:creationId xmlns:a16="http://schemas.microsoft.com/office/drawing/2014/main" id="{DA828722-2758-353B-872A-E6544A50C892}"/>
              </a:ext>
            </a:extLst>
          </p:cNvPr>
          <p:cNvSpPr>
            <a:spLocks noGrp="1"/>
          </p:cNvSpPr>
          <p:nvPr>
            <p:ph idx="1"/>
          </p:nvPr>
        </p:nvSpPr>
        <p:spPr>
          <a:xfrm>
            <a:off x="838200" y="1446028"/>
            <a:ext cx="10515600" cy="4880344"/>
          </a:xfrm>
        </p:spPr>
        <p:txBody>
          <a:bodyPr>
            <a:noAutofit/>
          </a:bodyPr>
          <a:lstStyle/>
          <a:p>
            <a:pPr marL="0" indent="0" algn="just">
              <a:buNone/>
            </a:pPr>
            <a:r>
              <a:rPr lang="en-US" sz="1600" b="1" dirty="0">
                <a:solidFill>
                  <a:srgbClr val="002060"/>
                </a:solidFill>
              </a:rPr>
              <a:t>CLAUSE 21(b): AMOUNTS INADMISSIBLE UNDER SECTION 40(A):</a:t>
            </a:r>
          </a:p>
          <a:p>
            <a:pPr marL="457200" lvl="1" indent="0" algn="just">
              <a:buNone/>
            </a:pPr>
            <a:r>
              <a:rPr lang="en-US" sz="1600" b="1" u="sng" dirty="0"/>
              <a:t>OBSERVATIONS:</a:t>
            </a:r>
          </a:p>
          <a:p>
            <a:pPr marL="457200" lvl="1" indent="0" algn="just">
              <a:buNone/>
            </a:pPr>
            <a:r>
              <a:rPr lang="en-US" sz="1600" dirty="0"/>
              <a:t>While reviewing various tax audit reports, it was observed that:</a:t>
            </a:r>
          </a:p>
          <a:p>
            <a:pPr marL="457200" lvl="1" indent="0" algn="just">
              <a:buNone/>
            </a:pPr>
            <a:r>
              <a:rPr lang="en-US" sz="1600" dirty="0"/>
              <a:t>a) In some cases, a consolidated sum in respect of ‘provision for various expenses’ of ‘sundry parties’ were reported. Instead of the date of crediting the amount of provision in the books of account, a random/ dummy date was reported in many cases.</a:t>
            </a:r>
          </a:p>
          <a:p>
            <a:pPr marL="457200" lvl="1" indent="0" algn="just">
              <a:buNone/>
            </a:pPr>
            <a:r>
              <a:rPr lang="en-US" sz="1600" dirty="0"/>
              <a:t>b) Reporting under this clause is required separately for each of the individual payee. Consolidated reporting for the heads under which tax has not been deducted has been done in certain cases. </a:t>
            </a:r>
          </a:p>
          <a:p>
            <a:pPr marL="457200" lvl="1" indent="0" algn="just">
              <a:buNone/>
            </a:pPr>
            <a:r>
              <a:rPr lang="en-US" sz="1600" dirty="0"/>
              <a:t>c) Reporting of inadmissible amount on account of non- deduction of taxes for ‘resident’ (30%) as well as ‘non-resident payee’ (100%) are to be reported appropriately under respective sub-clauses. This was however not done in few cases. Instead of reporting of details of ‘resident payee’, details of ‘non-resident payee’ were reported under clause 21(b)(ii)(A). Similarly, instead of reporting of details of ‘non-resident payee’, details of ‘resident payee’ were reported under clause 21(b)(</a:t>
            </a:r>
            <a:r>
              <a:rPr lang="en-US" sz="1600" dirty="0" err="1"/>
              <a:t>i</a:t>
            </a:r>
            <a:r>
              <a:rPr lang="en-US" sz="1600" dirty="0"/>
              <a:t>)(A). </a:t>
            </a:r>
          </a:p>
          <a:p>
            <a:pPr marL="457200" lvl="1" indent="0" algn="just">
              <a:buNone/>
            </a:pPr>
            <a:r>
              <a:rPr lang="en-US" sz="1600" dirty="0"/>
              <a:t>d) Complete address of the payee was not reported in few cases.</a:t>
            </a:r>
          </a:p>
        </p:txBody>
      </p:sp>
      <p:sp>
        <p:nvSpPr>
          <p:cNvPr id="5" name="Slide Number Placeholder 4">
            <a:extLst>
              <a:ext uri="{FF2B5EF4-FFF2-40B4-BE49-F238E27FC236}">
                <a16:creationId xmlns:a16="http://schemas.microsoft.com/office/drawing/2014/main" id="{877B28D5-A986-A408-7CCE-71EDC4E3F4CB}"/>
              </a:ext>
            </a:extLst>
          </p:cNvPr>
          <p:cNvSpPr>
            <a:spLocks noGrp="1"/>
          </p:cNvSpPr>
          <p:nvPr>
            <p:ph type="sldNum" sz="quarter" idx="12"/>
          </p:nvPr>
        </p:nvSpPr>
        <p:spPr/>
        <p:txBody>
          <a:bodyPr/>
          <a:lstStyle/>
          <a:p>
            <a:fld id="{51106E2C-066D-4005-8388-75895575757B}" type="slidenum">
              <a:rPr lang="en-IN" smtClean="0"/>
              <a:t>78</a:t>
            </a:fld>
            <a:endParaRPr lang="en-IN"/>
          </a:p>
        </p:txBody>
      </p:sp>
      <p:sp>
        <p:nvSpPr>
          <p:cNvPr id="4" name="Rectangle: Rounded Corners 3">
            <a:extLst>
              <a:ext uri="{FF2B5EF4-FFF2-40B4-BE49-F238E27FC236}">
                <a16:creationId xmlns:a16="http://schemas.microsoft.com/office/drawing/2014/main" id="{0CA3B295-ABCB-1707-5AE8-B6605AFD4253}"/>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92F8C8ED-8315-CDBC-583D-74C2F8859792}"/>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25D74BFB-8634-D83F-28B2-E3EAB8293902}"/>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E241AEC6-24FD-D71B-0AE8-BA1A4EFDF8B8}"/>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625546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E49CD-8E16-E0FF-1074-D72D2A16B889}"/>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F8FB5E0C-EB64-69FA-C3C0-A38870E59F8C}"/>
              </a:ext>
            </a:extLst>
          </p:cNvPr>
          <p:cNvSpPr/>
          <p:nvPr/>
        </p:nvSpPr>
        <p:spPr>
          <a:xfrm rot="2500939">
            <a:off x="10744816" y="2853337"/>
            <a:ext cx="3162448" cy="3506664"/>
          </a:xfrm>
          <a:prstGeom prst="roundRect">
            <a:avLst/>
          </a:prstGeom>
          <a:solidFill>
            <a:srgbClr val="B8B8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a:extLst>
              <a:ext uri="{FF2B5EF4-FFF2-40B4-BE49-F238E27FC236}">
                <a16:creationId xmlns:a16="http://schemas.microsoft.com/office/drawing/2014/main" id="{BCFF0C3D-9B39-E06D-8E99-50797EF8A25A}"/>
              </a:ext>
            </a:extLst>
          </p:cNvPr>
          <p:cNvSpPr>
            <a:spLocks noGrp="1"/>
          </p:cNvSpPr>
          <p:nvPr>
            <p:ph type="sldNum" sz="quarter" idx="12"/>
          </p:nvPr>
        </p:nvSpPr>
        <p:spPr/>
        <p:txBody>
          <a:bodyPr/>
          <a:lstStyle/>
          <a:p>
            <a:fld id="{51106E2C-066D-4005-8388-75895575757B}" type="slidenum">
              <a:rPr lang="en-IN" smtClean="0"/>
              <a:t>79</a:t>
            </a:fld>
            <a:endParaRPr lang="en-IN"/>
          </a:p>
        </p:txBody>
      </p:sp>
      <p:sp>
        <p:nvSpPr>
          <p:cNvPr id="8" name="Rectangle: Rounded Corners 7">
            <a:extLst>
              <a:ext uri="{FF2B5EF4-FFF2-40B4-BE49-F238E27FC236}">
                <a16:creationId xmlns:a16="http://schemas.microsoft.com/office/drawing/2014/main" id="{F909D198-D64F-8B62-15DB-517F982D02F3}"/>
              </a:ext>
            </a:extLst>
          </p:cNvPr>
          <p:cNvSpPr/>
          <p:nvPr/>
        </p:nvSpPr>
        <p:spPr>
          <a:xfrm rot="18759444">
            <a:off x="7059059" y="4341896"/>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81EF59E6-05F0-7F58-4414-B5806BBA113A}"/>
              </a:ext>
            </a:extLst>
          </p:cNvPr>
          <p:cNvSpPr/>
          <p:nvPr/>
        </p:nvSpPr>
        <p:spPr>
          <a:xfrm rot="2500939">
            <a:off x="8685126" y="2320734"/>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B6020854-4CAB-6E0D-FBDC-18748C577CF1}"/>
              </a:ext>
            </a:extLst>
          </p:cNvPr>
          <p:cNvSpPr/>
          <p:nvPr/>
        </p:nvSpPr>
        <p:spPr>
          <a:xfrm rot="2508179">
            <a:off x="9988829" y="6187607"/>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17574292-13F4-0FE9-4B88-8EC38D04705D}"/>
              </a:ext>
            </a:extLst>
          </p:cNvPr>
          <p:cNvSpPr/>
          <p:nvPr/>
        </p:nvSpPr>
        <p:spPr>
          <a:xfrm rot="2646275">
            <a:off x="-875289" y="-68741"/>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Rounded Corners 11">
            <a:extLst>
              <a:ext uri="{FF2B5EF4-FFF2-40B4-BE49-F238E27FC236}">
                <a16:creationId xmlns:a16="http://schemas.microsoft.com/office/drawing/2014/main" id="{4349162F-DA12-3D1F-23ED-2F591FD63321}"/>
              </a:ext>
            </a:extLst>
          </p:cNvPr>
          <p:cNvSpPr/>
          <p:nvPr/>
        </p:nvSpPr>
        <p:spPr>
          <a:xfrm rot="2508179">
            <a:off x="1446763" y="-815706"/>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itle 1">
            <a:extLst>
              <a:ext uri="{FF2B5EF4-FFF2-40B4-BE49-F238E27FC236}">
                <a16:creationId xmlns:a16="http://schemas.microsoft.com/office/drawing/2014/main" id="{12CA64F3-1E77-BA09-66FE-8D689861A84D}"/>
              </a:ext>
            </a:extLst>
          </p:cNvPr>
          <p:cNvSpPr txBox="1">
            <a:spLocks/>
          </p:cNvSpPr>
          <p:nvPr/>
        </p:nvSpPr>
        <p:spPr>
          <a:xfrm>
            <a:off x="771350" y="3014539"/>
            <a:ext cx="9144000" cy="2387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en-IN" sz="4000" b="1">
                <a:solidFill>
                  <a:srgbClr val="002060"/>
                </a:solidFill>
              </a:rPr>
              <a:t>Specific Amendments </a:t>
            </a:r>
          </a:p>
          <a:p>
            <a:r>
              <a:rPr lang="en-IN" sz="4000"/>
              <a:t>in Tax Audit</a:t>
            </a:r>
            <a:endParaRPr lang="en-IN" sz="4000" b="1">
              <a:solidFill>
                <a:srgbClr val="002060"/>
              </a:solidFill>
            </a:endParaRPr>
          </a:p>
        </p:txBody>
      </p:sp>
    </p:spTree>
    <p:extLst>
      <p:ext uri="{BB962C8B-B14F-4D97-AF65-F5344CB8AC3E}">
        <p14:creationId xmlns:p14="http://schemas.microsoft.com/office/powerpoint/2010/main" val="1335812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AAAA2-BF13-2CF1-EDAF-EDACC6260711}"/>
              </a:ext>
            </a:extLst>
          </p:cNvPr>
          <p:cNvSpPr>
            <a:spLocks noGrp="1"/>
          </p:cNvSpPr>
          <p:nvPr>
            <p:ph type="title"/>
          </p:nvPr>
        </p:nvSpPr>
        <p:spPr/>
        <p:txBody>
          <a:bodyPr/>
          <a:lstStyle/>
          <a:p>
            <a:r>
              <a:rPr lang="en-IN" b="1">
                <a:solidFill>
                  <a:srgbClr val="002060"/>
                </a:solidFill>
              </a:rPr>
              <a:t>Objectives </a:t>
            </a:r>
            <a:r>
              <a:rPr lang="en-IN"/>
              <a:t>in Tax Audit</a:t>
            </a:r>
            <a:endParaRPr lang="en-IN" b="1">
              <a:solidFill>
                <a:srgbClr val="002060"/>
              </a:solidFill>
            </a:endParaRPr>
          </a:p>
        </p:txBody>
      </p:sp>
      <p:sp>
        <p:nvSpPr>
          <p:cNvPr id="3" name="Content Placeholder 2">
            <a:extLst>
              <a:ext uri="{FF2B5EF4-FFF2-40B4-BE49-F238E27FC236}">
                <a16:creationId xmlns:a16="http://schemas.microsoft.com/office/drawing/2014/main" id="{95B07883-AE2A-E9A8-31E1-EDC479EF0450}"/>
              </a:ext>
            </a:extLst>
          </p:cNvPr>
          <p:cNvSpPr>
            <a:spLocks noGrp="1"/>
          </p:cNvSpPr>
          <p:nvPr>
            <p:ph idx="1"/>
          </p:nvPr>
        </p:nvSpPr>
        <p:spPr/>
        <p:txBody>
          <a:bodyPr>
            <a:noAutofit/>
          </a:bodyPr>
          <a:lstStyle/>
          <a:p>
            <a:pPr marL="0" indent="0" algn="just">
              <a:buNone/>
            </a:pPr>
            <a:r>
              <a:rPr lang="en-US" sz="1600" b="1" u="sng">
                <a:solidFill>
                  <a:srgbClr val="002060"/>
                </a:solidFill>
              </a:rPr>
              <a:t>Verification of Compliance:</a:t>
            </a:r>
          </a:p>
          <a:p>
            <a:pPr marL="0" indent="0" algn="just">
              <a:buNone/>
            </a:pPr>
            <a:r>
              <a:rPr lang="en-US" sz="1600"/>
              <a:t>The primary objective of a tax audit is to verify the compliance of businesses and professionals with the provisions of the Income Tax Act. This involves a meticulous examination of their books of accounts, financial statements, and other relevant records to ensure adherence to tax laws, rules, and regulations. By scrutinizing transactions related to income, expenses, and deductions, the audit aims to identify any discrepancies or non-compliance issues.</a:t>
            </a:r>
          </a:p>
          <a:p>
            <a:pPr marL="0" indent="0" algn="just">
              <a:buNone/>
            </a:pPr>
            <a:r>
              <a:rPr lang="en-US" sz="1600" b="1" u="sng">
                <a:solidFill>
                  <a:srgbClr val="002060"/>
                </a:solidFill>
              </a:rPr>
              <a:t>Accuracy of Financial Statements:</a:t>
            </a:r>
          </a:p>
          <a:p>
            <a:pPr marL="0" indent="0" algn="just">
              <a:buNone/>
            </a:pPr>
            <a:r>
              <a:rPr lang="en-US" sz="1600"/>
              <a:t>Ensuring the accuracy of financial statistics is a crucial aspect of tax audits. The audit process comprises a thorough evaluation of the financial statements to ensure that they correctly represent and fairly show the financial status of the business or profession. This rigorous scrutiny improves the reliability of financial reporting and increases the overall credibility of financial data provided to interested parties such as the government, investors, and lenders. The audit provides credibility to the financial information provided to the stakeholders.</a:t>
            </a:r>
          </a:p>
          <a:p>
            <a:pPr marL="0" indent="0" algn="just">
              <a:buNone/>
            </a:pPr>
            <a:r>
              <a:rPr lang="en-US" sz="1600" b="1" u="sng">
                <a:solidFill>
                  <a:srgbClr val="002060"/>
                </a:solidFill>
              </a:rPr>
              <a:t>Prevention of Tax Evasion:</a:t>
            </a:r>
          </a:p>
          <a:p>
            <a:pPr marL="0" indent="0" algn="just">
              <a:buNone/>
            </a:pPr>
            <a:r>
              <a:rPr lang="en-US" sz="1600"/>
              <a:t>A key objective of tax audits is to prevent tax evasion and ensure that taxpayers fulfill their tax obligations honestly. By scrutinizing the financial transactions and reporting practices of businesses and professionals, tax audits act as a deterrent to potential tax evasion schemes. Identifying and rectifying discrepancies helps maintain the integrity of the tax system, promoting fairness and equity among taxpayers.</a:t>
            </a:r>
          </a:p>
        </p:txBody>
      </p:sp>
      <p:sp>
        <p:nvSpPr>
          <p:cNvPr id="5" name="Slide Number Placeholder 4">
            <a:extLst>
              <a:ext uri="{FF2B5EF4-FFF2-40B4-BE49-F238E27FC236}">
                <a16:creationId xmlns:a16="http://schemas.microsoft.com/office/drawing/2014/main" id="{F788563B-4E9C-24A5-CAE2-D342BB726B08}"/>
              </a:ext>
            </a:extLst>
          </p:cNvPr>
          <p:cNvSpPr>
            <a:spLocks noGrp="1"/>
          </p:cNvSpPr>
          <p:nvPr>
            <p:ph type="sldNum" sz="quarter" idx="12"/>
          </p:nvPr>
        </p:nvSpPr>
        <p:spPr/>
        <p:txBody>
          <a:bodyPr/>
          <a:lstStyle/>
          <a:p>
            <a:fld id="{51106E2C-066D-4005-8388-75895575757B}" type="slidenum">
              <a:rPr lang="en-IN" smtClean="0"/>
              <a:t>8</a:t>
            </a:fld>
            <a:endParaRPr lang="en-IN"/>
          </a:p>
        </p:txBody>
      </p:sp>
      <p:sp>
        <p:nvSpPr>
          <p:cNvPr id="4" name="Rectangle: Rounded Corners 3">
            <a:extLst>
              <a:ext uri="{FF2B5EF4-FFF2-40B4-BE49-F238E27FC236}">
                <a16:creationId xmlns:a16="http://schemas.microsoft.com/office/drawing/2014/main" id="{7948DD69-D17A-91B1-E31D-C49B4578BE75}"/>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E8B1542D-B5B5-022B-9837-0EA39E7DA06D}"/>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354F6147-A119-C240-A1D2-CDDF2860C4D1}"/>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2C3FC1C9-BBE9-6768-8F07-A5CF106D92E5}"/>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788736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AA6C-ED85-B524-FC01-0C9759BBF9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7E9B1E-62E3-BCF2-3F1B-0667D545C8DD}"/>
              </a:ext>
            </a:extLst>
          </p:cNvPr>
          <p:cNvSpPr>
            <a:spLocks noGrp="1"/>
          </p:cNvSpPr>
          <p:nvPr>
            <p:ph type="title"/>
          </p:nvPr>
        </p:nvSpPr>
        <p:spPr/>
        <p:txBody>
          <a:bodyPr/>
          <a:lstStyle/>
          <a:p>
            <a:r>
              <a:rPr lang="en-IN" b="1">
                <a:solidFill>
                  <a:srgbClr val="002060"/>
                </a:solidFill>
              </a:rPr>
              <a:t>Specific Amendments </a:t>
            </a:r>
            <a:r>
              <a:rPr lang="en-IN"/>
              <a:t>in Tax Audit</a:t>
            </a:r>
            <a:endParaRPr lang="en-IN" b="1">
              <a:solidFill>
                <a:srgbClr val="002060"/>
              </a:solidFill>
            </a:endParaRPr>
          </a:p>
        </p:txBody>
      </p:sp>
      <p:sp>
        <p:nvSpPr>
          <p:cNvPr id="3" name="Content Placeholder 2">
            <a:extLst>
              <a:ext uri="{FF2B5EF4-FFF2-40B4-BE49-F238E27FC236}">
                <a16:creationId xmlns:a16="http://schemas.microsoft.com/office/drawing/2014/main" id="{6A3FED5F-A812-A946-00E0-D2436F41F228}"/>
              </a:ext>
            </a:extLst>
          </p:cNvPr>
          <p:cNvSpPr>
            <a:spLocks noGrp="1"/>
          </p:cNvSpPr>
          <p:nvPr>
            <p:ph idx="1"/>
          </p:nvPr>
        </p:nvSpPr>
        <p:spPr/>
        <p:txBody>
          <a:bodyPr>
            <a:noAutofit/>
          </a:bodyPr>
          <a:lstStyle/>
          <a:p>
            <a:pPr marL="0" indent="0" algn="just">
              <a:buNone/>
            </a:pPr>
            <a:r>
              <a:rPr lang="en-IN" sz="1600" b="1" u="sng">
                <a:solidFill>
                  <a:srgbClr val="002060"/>
                </a:solidFill>
              </a:rPr>
              <a:t>Introduction of clause (h) in Section 43B of the Act </a:t>
            </a:r>
          </a:p>
          <a:p>
            <a:pPr marL="0" indent="0" algn="just">
              <a:buNone/>
            </a:pPr>
            <a:r>
              <a:rPr lang="en-US" sz="1600"/>
              <a:t>The Union budget of 2023 introduced an amendment to Sec 43B of the Income Tax Act 1961 whereby the payments made to MSMEs are brought under the ambit of Sec 43B. </a:t>
            </a:r>
          </a:p>
          <a:p>
            <a:pPr marL="0" indent="0" algn="just">
              <a:buNone/>
            </a:pPr>
            <a:r>
              <a:rPr lang="en-US" sz="1600"/>
              <a:t>Interestingly, the benefit of deduction towards payment made to MSME is not available if the payment is made up to the date of filing of return of income under section 139(1) of the Act. It is important to understand the connection between clause (h) of section 43B and the MSMED Act 2006. </a:t>
            </a:r>
          </a:p>
          <a:p>
            <a:pPr marL="0" indent="0" algn="just">
              <a:buNone/>
            </a:pPr>
            <a:r>
              <a:rPr lang="en-US" sz="1600"/>
              <a:t>Clause (h) of section 43B refers to section 15 of MSMED Act 2006 which inter-alia provides for the time limit for payment to the supplier if the supplier is micro and small enterprise. </a:t>
            </a:r>
          </a:p>
          <a:p>
            <a:pPr marL="0" indent="0" algn="just">
              <a:buNone/>
            </a:pPr>
            <a:r>
              <a:rPr lang="en-US" sz="1600"/>
              <a:t>This interplay between the laws has imposed many practical difficulties in implementation of the amendment. The compliance challenges need implementable solutions which will help in achieving intended goal of the Government to pass on benefits to the arising sector.</a:t>
            </a:r>
          </a:p>
          <a:p>
            <a:pPr marL="0" indent="0" algn="just">
              <a:buNone/>
            </a:pPr>
            <a:endParaRPr lang="en-IN" sz="1600"/>
          </a:p>
        </p:txBody>
      </p:sp>
      <p:sp>
        <p:nvSpPr>
          <p:cNvPr id="5" name="Slide Number Placeholder 4">
            <a:extLst>
              <a:ext uri="{FF2B5EF4-FFF2-40B4-BE49-F238E27FC236}">
                <a16:creationId xmlns:a16="http://schemas.microsoft.com/office/drawing/2014/main" id="{F62A7073-9309-9159-7932-CFE0A6EC8859}"/>
              </a:ext>
            </a:extLst>
          </p:cNvPr>
          <p:cNvSpPr>
            <a:spLocks noGrp="1"/>
          </p:cNvSpPr>
          <p:nvPr>
            <p:ph type="sldNum" sz="quarter" idx="12"/>
          </p:nvPr>
        </p:nvSpPr>
        <p:spPr/>
        <p:txBody>
          <a:bodyPr/>
          <a:lstStyle/>
          <a:p>
            <a:fld id="{51106E2C-066D-4005-8388-75895575757B}" type="slidenum">
              <a:rPr lang="en-IN" smtClean="0"/>
              <a:t>80</a:t>
            </a:fld>
            <a:endParaRPr lang="en-IN"/>
          </a:p>
        </p:txBody>
      </p:sp>
      <p:sp>
        <p:nvSpPr>
          <p:cNvPr id="4" name="Rectangle: Rounded Corners 3">
            <a:extLst>
              <a:ext uri="{FF2B5EF4-FFF2-40B4-BE49-F238E27FC236}">
                <a16:creationId xmlns:a16="http://schemas.microsoft.com/office/drawing/2014/main" id="{33C6B114-A3F0-18B9-059A-AB72876B44A9}"/>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B492E55E-2C56-F623-3E49-01EEA9A10D5E}"/>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9CFF4825-74B2-8F6B-34A2-54B1B3BE874A}"/>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E268F2E1-1FB8-4F50-9B20-38C06337626B}"/>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0195926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4F9C0-3527-21BF-A6DA-662C853088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A7D50F-0B41-2BC9-ED4F-FAE62A1424DD}"/>
              </a:ext>
            </a:extLst>
          </p:cNvPr>
          <p:cNvSpPr>
            <a:spLocks noGrp="1"/>
          </p:cNvSpPr>
          <p:nvPr>
            <p:ph type="title"/>
          </p:nvPr>
        </p:nvSpPr>
        <p:spPr/>
        <p:txBody>
          <a:bodyPr/>
          <a:lstStyle/>
          <a:p>
            <a:r>
              <a:rPr lang="en-IN" b="1">
                <a:solidFill>
                  <a:srgbClr val="002060"/>
                </a:solidFill>
              </a:rPr>
              <a:t>Specific Amendments </a:t>
            </a:r>
            <a:r>
              <a:rPr lang="en-IN"/>
              <a:t>in Tax Audit</a:t>
            </a:r>
            <a:endParaRPr lang="en-IN" b="1">
              <a:solidFill>
                <a:srgbClr val="002060"/>
              </a:solidFill>
            </a:endParaRPr>
          </a:p>
        </p:txBody>
      </p:sp>
      <p:sp>
        <p:nvSpPr>
          <p:cNvPr id="3" name="Content Placeholder 2">
            <a:extLst>
              <a:ext uri="{FF2B5EF4-FFF2-40B4-BE49-F238E27FC236}">
                <a16:creationId xmlns:a16="http://schemas.microsoft.com/office/drawing/2014/main" id="{65D39295-8191-0E0C-0BF3-2C676B1DB015}"/>
              </a:ext>
            </a:extLst>
          </p:cNvPr>
          <p:cNvSpPr>
            <a:spLocks noGrp="1"/>
          </p:cNvSpPr>
          <p:nvPr>
            <p:ph idx="1"/>
          </p:nvPr>
        </p:nvSpPr>
        <p:spPr/>
        <p:txBody>
          <a:bodyPr>
            <a:noAutofit/>
          </a:bodyPr>
          <a:lstStyle/>
          <a:p>
            <a:pPr marL="0" indent="0" algn="just">
              <a:buNone/>
            </a:pPr>
            <a:r>
              <a:rPr lang="en-US" sz="1600" b="1" u="sng" dirty="0">
                <a:solidFill>
                  <a:srgbClr val="002060"/>
                </a:solidFill>
              </a:rPr>
              <a:t>Key Updates Affecting Tax Audit Report &amp; ITR for AY 2024-25</a:t>
            </a:r>
            <a:r>
              <a:rPr lang="en-IN" sz="1600" b="1" u="sng" dirty="0">
                <a:solidFill>
                  <a:srgbClr val="002060"/>
                </a:solidFill>
              </a:rPr>
              <a:t> </a:t>
            </a:r>
          </a:p>
          <a:p>
            <a:pPr algn="just"/>
            <a:r>
              <a:rPr lang="en-US" sz="1600" dirty="0"/>
              <a:t>The Supreme Court's recent ruling in the case of the </a:t>
            </a:r>
            <a:r>
              <a:rPr lang="en-US" sz="1600" b="1" dirty="0"/>
              <a:t>Assessing Officer (International Taxation) v. Nestle SA </a:t>
            </a:r>
            <a:r>
              <a:rPr lang="en-US" sz="1600" dirty="0"/>
              <a:t>on the MFN clause within various DTAAs has critical implications for Indian tax authorities and taxpayers. This ruling settles previous disputes over the applicability and interpretation of MFN clause. The Court clarified that MFN benefits are applicable only if the third country was an OECD member at the DTAA signing and require specific notification under Section 90(1) of the Income Tax Act, 1961. This decision overturns prior Delhi High Court positions, emphasizing the need for official notifications for the MFN clause to take effect. </a:t>
            </a:r>
          </a:p>
          <a:p>
            <a:pPr algn="just"/>
            <a:r>
              <a:rPr lang="en-US" sz="1600" dirty="0"/>
              <a:t>The Finance Act 2023 amended Section 206C(1G) of the Income-tax Act, increasing TCS rates on foreign remittances and overseas tour packages. Following this, the Government issued certain clarifications and modifications in the proposed amendments in line with stakeholders’ feedback, through clarificatory circulars, FAQs, and press release – which were made effective vide consequential amendments in the Finance Act 2024.</a:t>
            </a:r>
            <a:endParaRPr lang="en-IN" sz="1600" dirty="0"/>
          </a:p>
        </p:txBody>
      </p:sp>
      <p:sp>
        <p:nvSpPr>
          <p:cNvPr id="5" name="Slide Number Placeholder 4">
            <a:extLst>
              <a:ext uri="{FF2B5EF4-FFF2-40B4-BE49-F238E27FC236}">
                <a16:creationId xmlns:a16="http://schemas.microsoft.com/office/drawing/2014/main" id="{B0DFD2A4-37C7-8ECF-6E64-D681E9430702}"/>
              </a:ext>
            </a:extLst>
          </p:cNvPr>
          <p:cNvSpPr>
            <a:spLocks noGrp="1"/>
          </p:cNvSpPr>
          <p:nvPr>
            <p:ph type="sldNum" sz="quarter" idx="12"/>
          </p:nvPr>
        </p:nvSpPr>
        <p:spPr/>
        <p:txBody>
          <a:bodyPr/>
          <a:lstStyle/>
          <a:p>
            <a:fld id="{51106E2C-066D-4005-8388-75895575757B}" type="slidenum">
              <a:rPr lang="en-IN" smtClean="0"/>
              <a:t>81</a:t>
            </a:fld>
            <a:endParaRPr lang="en-IN"/>
          </a:p>
        </p:txBody>
      </p:sp>
      <p:sp>
        <p:nvSpPr>
          <p:cNvPr id="4" name="Rectangle: Rounded Corners 3">
            <a:extLst>
              <a:ext uri="{FF2B5EF4-FFF2-40B4-BE49-F238E27FC236}">
                <a16:creationId xmlns:a16="http://schemas.microsoft.com/office/drawing/2014/main" id="{9BC8C0FB-360F-9A98-48C2-5C5AE3A6B009}"/>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01BC6208-83D0-D721-9B70-8ED4A8546FE7}"/>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58419A50-6CAA-5027-CDD7-300523A95DE5}"/>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B5DC164B-0112-CC0E-10EC-0431798398A5}"/>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333673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BBEFB-A5AB-FB62-87DC-CC09A99997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07ED85-425F-11C2-9D51-22C657C8B179}"/>
              </a:ext>
            </a:extLst>
          </p:cNvPr>
          <p:cNvSpPr>
            <a:spLocks noGrp="1"/>
          </p:cNvSpPr>
          <p:nvPr>
            <p:ph type="title"/>
          </p:nvPr>
        </p:nvSpPr>
        <p:spPr/>
        <p:txBody>
          <a:bodyPr/>
          <a:lstStyle/>
          <a:p>
            <a:r>
              <a:rPr lang="en-IN" b="1">
                <a:solidFill>
                  <a:srgbClr val="002060"/>
                </a:solidFill>
              </a:rPr>
              <a:t>Specific Amendments </a:t>
            </a:r>
            <a:r>
              <a:rPr lang="en-IN"/>
              <a:t>in Tax Audit</a:t>
            </a:r>
            <a:endParaRPr lang="en-IN" b="1">
              <a:solidFill>
                <a:srgbClr val="002060"/>
              </a:solidFill>
            </a:endParaRPr>
          </a:p>
        </p:txBody>
      </p:sp>
      <p:sp>
        <p:nvSpPr>
          <p:cNvPr id="3" name="Content Placeholder 2">
            <a:extLst>
              <a:ext uri="{FF2B5EF4-FFF2-40B4-BE49-F238E27FC236}">
                <a16:creationId xmlns:a16="http://schemas.microsoft.com/office/drawing/2014/main" id="{D7786C49-427F-379E-8D89-CDA910A1F599}"/>
              </a:ext>
            </a:extLst>
          </p:cNvPr>
          <p:cNvSpPr>
            <a:spLocks noGrp="1"/>
          </p:cNvSpPr>
          <p:nvPr>
            <p:ph idx="1"/>
          </p:nvPr>
        </p:nvSpPr>
        <p:spPr/>
        <p:txBody>
          <a:bodyPr>
            <a:noAutofit/>
          </a:bodyPr>
          <a:lstStyle/>
          <a:p>
            <a:pPr marL="0" indent="0" algn="just">
              <a:buNone/>
            </a:pPr>
            <a:r>
              <a:rPr lang="en-IN" sz="1600" b="1" u="sng" dirty="0">
                <a:solidFill>
                  <a:srgbClr val="002060"/>
                </a:solidFill>
              </a:rPr>
              <a:t>Updates/ changes in ITR-7 and Audit Report in Form 10B/ 10BB applicable to Charities</a:t>
            </a:r>
          </a:p>
          <a:p>
            <a:pPr marL="0" indent="0" algn="just">
              <a:buNone/>
            </a:pPr>
            <a:r>
              <a:rPr lang="en-US" sz="1600" dirty="0"/>
              <a:t>A charitable institution required to file a return of income under section 139(4A)/(4B)/(4C)/ (4D) shall file such return in Form No. ITR-7. Similarly, if the total income of a charitable institution [without claiming exemption under section 11/10(23C)] exceeds the maximum amount which is not chargeable to income tax in any previous year, it is also required to furnish an audit report in the revised format of Form 10B/Form 10BB (which was notified on 21.2.2023).</a:t>
            </a:r>
          </a:p>
          <a:p>
            <a:pPr marL="0" indent="0" algn="just">
              <a:buNone/>
            </a:pPr>
            <a:r>
              <a:rPr lang="en-US" sz="1600" dirty="0"/>
              <a:t>The revised format of ITR-7 for AY 2024-25 has been notified on 1.3.2024 whereby several changes have been made in ITR -7 as compared to ITR-7 for AY 2023-24. Several other updates/changes have also been made relating to audit report in Form 10B/10BB over the past 12 months.</a:t>
            </a:r>
          </a:p>
        </p:txBody>
      </p:sp>
      <p:sp>
        <p:nvSpPr>
          <p:cNvPr id="5" name="Slide Number Placeholder 4">
            <a:extLst>
              <a:ext uri="{FF2B5EF4-FFF2-40B4-BE49-F238E27FC236}">
                <a16:creationId xmlns:a16="http://schemas.microsoft.com/office/drawing/2014/main" id="{D7FE24DD-8FEF-079C-2891-7A6ED4D33D85}"/>
              </a:ext>
            </a:extLst>
          </p:cNvPr>
          <p:cNvSpPr>
            <a:spLocks noGrp="1"/>
          </p:cNvSpPr>
          <p:nvPr>
            <p:ph type="sldNum" sz="quarter" idx="12"/>
          </p:nvPr>
        </p:nvSpPr>
        <p:spPr/>
        <p:txBody>
          <a:bodyPr/>
          <a:lstStyle/>
          <a:p>
            <a:fld id="{51106E2C-066D-4005-8388-75895575757B}" type="slidenum">
              <a:rPr lang="en-IN" smtClean="0"/>
              <a:t>82</a:t>
            </a:fld>
            <a:endParaRPr lang="en-IN"/>
          </a:p>
        </p:txBody>
      </p:sp>
      <p:sp>
        <p:nvSpPr>
          <p:cNvPr id="4" name="Rectangle: Rounded Corners 3">
            <a:extLst>
              <a:ext uri="{FF2B5EF4-FFF2-40B4-BE49-F238E27FC236}">
                <a16:creationId xmlns:a16="http://schemas.microsoft.com/office/drawing/2014/main" id="{EF421D52-DA90-40EA-DA1A-9F494F5A83CD}"/>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F6B20983-265E-751B-65BD-2E5756E52162}"/>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6EA00619-F896-71EE-B7F2-5181B9642569}"/>
              </a:ext>
            </a:extLst>
          </p:cNvPr>
          <p:cNvSpPr/>
          <p:nvPr/>
        </p:nvSpPr>
        <p:spPr>
          <a:xfrm rot="2500939">
            <a:off x="-636978" y="-1407744"/>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FCB47B37-0AEA-1E78-274D-F97A660706D7}"/>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3439906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EAC6E-BCB1-64E9-05DE-F2FD062A40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28B40-8A76-0F1A-D871-1A8871CA86F7}"/>
              </a:ext>
            </a:extLst>
          </p:cNvPr>
          <p:cNvSpPr>
            <a:spLocks noGrp="1"/>
          </p:cNvSpPr>
          <p:nvPr>
            <p:ph type="title"/>
          </p:nvPr>
        </p:nvSpPr>
        <p:spPr/>
        <p:txBody>
          <a:bodyPr/>
          <a:lstStyle/>
          <a:p>
            <a:r>
              <a:rPr lang="en-IN" b="1" dirty="0">
                <a:solidFill>
                  <a:srgbClr val="002060"/>
                </a:solidFill>
              </a:rPr>
              <a:t>Applicability of Forms for Trust</a:t>
            </a:r>
          </a:p>
        </p:txBody>
      </p:sp>
      <p:sp>
        <p:nvSpPr>
          <p:cNvPr id="3" name="Content Placeholder 2">
            <a:extLst>
              <a:ext uri="{FF2B5EF4-FFF2-40B4-BE49-F238E27FC236}">
                <a16:creationId xmlns:a16="http://schemas.microsoft.com/office/drawing/2014/main" id="{A38536FF-B2CA-76ED-CE39-2A7037E6E573}"/>
              </a:ext>
            </a:extLst>
          </p:cNvPr>
          <p:cNvSpPr>
            <a:spLocks noGrp="1"/>
          </p:cNvSpPr>
          <p:nvPr>
            <p:ph idx="1"/>
          </p:nvPr>
        </p:nvSpPr>
        <p:spPr>
          <a:xfrm>
            <a:off x="838200" y="1825626"/>
            <a:ext cx="10515600" cy="4351338"/>
          </a:xfrm>
        </p:spPr>
        <p:txBody>
          <a:bodyPr>
            <a:noAutofit/>
          </a:bodyPr>
          <a:lstStyle/>
          <a:p>
            <a:pPr marL="0" indent="0" algn="just">
              <a:buNone/>
            </a:pPr>
            <a:r>
              <a:rPr lang="en-IN" sz="1600" b="1" u="sng" dirty="0">
                <a:solidFill>
                  <a:srgbClr val="002060"/>
                </a:solidFill>
              </a:rPr>
              <a:t>AY 2023-24 Onwards Vide </a:t>
            </a:r>
            <a:r>
              <a:rPr lang="en-IN" sz="1600" b="1" u="sng" dirty="0" err="1">
                <a:solidFill>
                  <a:schemeClr val="accent1">
                    <a:lumMod val="50000"/>
                  </a:schemeClr>
                </a:solidFill>
              </a:rPr>
              <a:t>Notific</a:t>
            </a:r>
            <a:r>
              <a:rPr lang="en-US" sz="1600" b="1" u="sng" dirty="0" err="1">
                <a:solidFill>
                  <a:schemeClr val="accent1">
                    <a:lumMod val="50000"/>
                  </a:schemeClr>
                </a:solidFill>
              </a:rPr>
              <a:t>ation</a:t>
            </a:r>
            <a:r>
              <a:rPr lang="en-US" sz="1600" b="1" u="sng" dirty="0">
                <a:solidFill>
                  <a:schemeClr val="accent1">
                    <a:lumMod val="50000"/>
                  </a:schemeClr>
                </a:solidFill>
              </a:rPr>
              <a:t> No. 7/2023 dated 21st February 2023</a:t>
            </a:r>
            <a:endParaRPr lang="en-IN" sz="1600" b="1" u="sng" dirty="0">
              <a:solidFill>
                <a:schemeClr val="accent1">
                  <a:lumMod val="50000"/>
                </a:schemeClr>
              </a:solidFill>
            </a:endParaRPr>
          </a:p>
          <a:p>
            <a:pPr marL="0" indent="0" algn="just">
              <a:buNone/>
            </a:pPr>
            <a:r>
              <a:rPr lang="en-US" sz="1600" dirty="0"/>
              <a:t>1. The total income of auditee, without giving effect to the provisions of mentioned clauses/sections, as applicable-</a:t>
            </a:r>
          </a:p>
          <a:p>
            <a:pPr algn="just">
              <a:buAutoNum type="alphaLcParenBoth"/>
            </a:pPr>
            <a:r>
              <a:rPr lang="en-US" sz="1600" dirty="0"/>
              <a:t>sub-clauses (iv), (v), (vi) and (via) of clause 23C of section 10</a:t>
            </a:r>
          </a:p>
          <a:p>
            <a:pPr algn="just">
              <a:buAutoNum type="alphaLcParenBoth"/>
            </a:pPr>
            <a:r>
              <a:rPr lang="en-US" sz="1600" dirty="0"/>
              <a:t> Sections 11 and 12 of the Act,</a:t>
            </a:r>
          </a:p>
          <a:p>
            <a:pPr marL="0" indent="0" algn="just">
              <a:buNone/>
            </a:pPr>
            <a:r>
              <a:rPr lang="en-US" sz="1600" dirty="0"/>
              <a:t>exceeds rupees five crores during the previous year; or</a:t>
            </a:r>
          </a:p>
          <a:p>
            <a:pPr marL="0" indent="0" algn="just">
              <a:buNone/>
            </a:pPr>
            <a:r>
              <a:rPr lang="en-US" sz="1600" dirty="0"/>
              <a:t>2) Auditee has received any foreign contribution during the previous year; or</a:t>
            </a:r>
          </a:p>
          <a:p>
            <a:pPr marL="0" indent="0" algn="just">
              <a:buNone/>
            </a:pPr>
            <a:r>
              <a:rPr lang="en-US" sz="1600" dirty="0"/>
              <a:t>3) Auditee has applied any part of its income outside India during the previous year;</a:t>
            </a:r>
          </a:p>
          <a:p>
            <a:pPr marL="0" indent="0" algn="just">
              <a:buNone/>
            </a:pPr>
            <a:endParaRPr lang="en-US" sz="1600" dirty="0"/>
          </a:p>
          <a:p>
            <a:pPr marL="0" indent="0" algn="just">
              <a:buNone/>
            </a:pPr>
            <a:r>
              <a:rPr lang="en-US" sz="1600" dirty="0"/>
              <a:t>Form No. 10BB in other cases </a:t>
            </a:r>
          </a:p>
          <a:p>
            <a:pPr marL="0" indent="0" algn="just">
              <a:buNone/>
            </a:pPr>
            <a:endParaRPr lang="en-US" sz="1600" dirty="0"/>
          </a:p>
          <a:p>
            <a:pPr marL="0" indent="0" algn="just">
              <a:buNone/>
            </a:pPr>
            <a:endParaRPr lang="en-US" sz="1600" dirty="0"/>
          </a:p>
          <a:p>
            <a:pPr marL="0" indent="0" algn="just">
              <a:buNone/>
            </a:pPr>
            <a:endParaRPr lang="en-US" sz="1100" dirty="0"/>
          </a:p>
          <a:p>
            <a:pPr marL="342900" indent="-342900" algn="just">
              <a:buAutoNum type="alphaLcParenBoth"/>
            </a:pPr>
            <a:endParaRPr lang="en-IN" sz="1600" b="1" u="sng" dirty="0">
              <a:solidFill>
                <a:srgbClr val="002060"/>
              </a:solidFill>
            </a:endParaRPr>
          </a:p>
        </p:txBody>
      </p:sp>
      <p:sp>
        <p:nvSpPr>
          <p:cNvPr id="5" name="Slide Number Placeholder 4">
            <a:extLst>
              <a:ext uri="{FF2B5EF4-FFF2-40B4-BE49-F238E27FC236}">
                <a16:creationId xmlns:a16="http://schemas.microsoft.com/office/drawing/2014/main" id="{6325634E-AC35-D845-309C-88D89A8DE917}"/>
              </a:ext>
            </a:extLst>
          </p:cNvPr>
          <p:cNvSpPr>
            <a:spLocks noGrp="1"/>
          </p:cNvSpPr>
          <p:nvPr>
            <p:ph type="sldNum" sz="quarter" idx="12"/>
          </p:nvPr>
        </p:nvSpPr>
        <p:spPr/>
        <p:txBody>
          <a:bodyPr/>
          <a:lstStyle/>
          <a:p>
            <a:fld id="{51106E2C-066D-4005-8388-75895575757B}" type="slidenum">
              <a:rPr lang="en-IN" smtClean="0"/>
              <a:t>83</a:t>
            </a:fld>
            <a:endParaRPr lang="en-IN"/>
          </a:p>
        </p:txBody>
      </p:sp>
      <p:sp>
        <p:nvSpPr>
          <p:cNvPr id="4" name="Rectangle: Rounded Corners 3">
            <a:extLst>
              <a:ext uri="{FF2B5EF4-FFF2-40B4-BE49-F238E27FC236}">
                <a16:creationId xmlns:a16="http://schemas.microsoft.com/office/drawing/2014/main" id="{896C86BE-1A07-D83B-4F6E-EA26D5419D39}"/>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2A210DDB-37AE-B1FC-DA04-8CEA5AED3725}"/>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CC380A7A-9A26-21CD-2D79-9466F77D256D}"/>
              </a:ext>
            </a:extLst>
          </p:cNvPr>
          <p:cNvSpPr/>
          <p:nvPr/>
        </p:nvSpPr>
        <p:spPr>
          <a:xfrm rot="2500939">
            <a:off x="-636978" y="-1407744"/>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BE5CC6D6-B780-C8EA-84AC-F58CE0AD660E}"/>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8404467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F0092-E27E-A5B9-4CF9-DE17E3CC4C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A0C470-1105-82A7-59A7-6A1F6E0A2627}"/>
              </a:ext>
            </a:extLst>
          </p:cNvPr>
          <p:cNvSpPr>
            <a:spLocks noGrp="1"/>
          </p:cNvSpPr>
          <p:nvPr>
            <p:ph type="title"/>
          </p:nvPr>
        </p:nvSpPr>
        <p:spPr/>
        <p:txBody>
          <a:bodyPr/>
          <a:lstStyle/>
          <a:p>
            <a:r>
              <a:rPr lang="en-IN" b="1" dirty="0">
                <a:solidFill>
                  <a:srgbClr val="002060"/>
                </a:solidFill>
              </a:rPr>
              <a:t>Penalties &amp; Other provisions - Trust</a:t>
            </a:r>
          </a:p>
        </p:txBody>
      </p:sp>
      <p:sp>
        <p:nvSpPr>
          <p:cNvPr id="3" name="Content Placeholder 2">
            <a:extLst>
              <a:ext uri="{FF2B5EF4-FFF2-40B4-BE49-F238E27FC236}">
                <a16:creationId xmlns:a16="http://schemas.microsoft.com/office/drawing/2014/main" id="{1AD777B3-8E9A-4DDB-FEC5-FF9BFA1BDB86}"/>
              </a:ext>
            </a:extLst>
          </p:cNvPr>
          <p:cNvSpPr>
            <a:spLocks noGrp="1"/>
          </p:cNvSpPr>
          <p:nvPr>
            <p:ph idx="1"/>
          </p:nvPr>
        </p:nvSpPr>
        <p:spPr/>
        <p:txBody>
          <a:bodyPr>
            <a:noAutofit/>
          </a:bodyPr>
          <a:lstStyle/>
          <a:p>
            <a:pPr marL="0" indent="0" algn="just">
              <a:buNone/>
            </a:pPr>
            <a:r>
              <a:rPr lang="en-IN" sz="1600" b="1" u="sng" dirty="0">
                <a:solidFill>
                  <a:srgbClr val="002060"/>
                </a:solidFill>
              </a:rPr>
              <a:t>Penalties for Late Submission of Form 10BB</a:t>
            </a:r>
          </a:p>
          <a:p>
            <a:pPr marL="0" indent="0" algn="just">
              <a:buNone/>
            </a:pPr>
            <a:endParaRPr lang="en-IN" sz="1600" b="1" u="sng" dirty="0">
              <a:solidFill>
                <a:srgbClr val="002060"/>
              </a:solidFill>
            </a:endParaRPr>
          </a:p>
          <a:p>
            <a:pPr marL="0" indent="0" algn="just">
              <a:buNone/>
            </a:pPr>
            <a:r>
              <a:rPr lang="en-IN" sz="1600" dirty="0"/>
              <a:t>Pursuant to Section 10(23C) of Income Tax Act,1961,revocation of exemption would ensure from failure to timely file Form 10BB &amp; adhere to audit report’s conditions. This implies that trust or institution will have to pay income tax on its entire income &amp; will not be able to claim exemption.</a:t>
            </a:r>
          </a:p>
          <a:p>
            <a:pPr marL="0" indent="0" algn="just">
              <a:buNone/>
            </a:pPr>
            <a:endParaRPr lang="en-IN" sz="1600" dirty="0"/>
          </a:p>
          <a:p>
            <a:pPr marL="0" indent="0" algn="just">
              <a:buNone/>
            </a:pPr>
            <a:r>
              <a:rPr lang="en-US" sz="1600" b="1" i="0" dirty="0">
                <a:effectLst/>
              </a:rPr>
              <a:t>What Happens if an Ineligible Trust Files Form 10BB?</a:t>
            </a:r>
          </a:p>
          <a:p>
            <a:pPr marL="0" indent="0" algn="l" fontAlgn="auto">
              <a:spcBef>
                <a:spcPts val="1200"/>
              </a:spcBef>
              <a:spcAft>
                <a:spcPts val="1200"/>
              </a:spcAft>
              <a:buNone/>
            </a:pPr>
            <a:r>
              <a:rPr lang="en-US" sz="1600" b="0" i="0" dirty="0">
                <a:effectLst/>
              </a:rPr>
              <a:t>Both the </a:t>
            </a:r>
            <a:r>
              <a:rPr lang="en-US" sz="1600" b="1" i="0" dirty="0">
                <a:effectLst/>
              </a:rPr>
              <a:t>trust</a:t>
            </a:r>
            <a:r>
              <a:rPr lang="en-US" sz="1600" b="0" i="0" dirty="0">
                <a:effectLst/>
              </a:rPr>
              <a:t> and the </a:t>
            </a:r>
            <a:r>
              <a:rPr lang="en-US" sz="1600" b="1" i="0" dirty="0">
                <a:effectLst/>
              </a:rPr>
              <a:t>auditor</a:t>
            </a:r>
            <a:r>
              <a:rPr lang="en-US" sz="1600" b="0" i="0" dirty="0">
                <a:effectLst/>
              </a:rPr>
              <a:t> face significant risks and consequences if Form 10BB is filed by a trust that is not eligible:</a:t>
            </a:r>
          </a:p>
          <a:p>
            <a:pPr algn="l" fontAlgn="auto">
              <a:spcBef>
                <a:spcPts val="1800"/>
              </a:spcBef>
              <a:buFont typeface="+mj-lt"/>
              <a:buAutoNum type="arabicPeriod"/>
            </a:pPr>
            <a:r>
              <a:rPr lang="en-US" sz="1600" b="1" i="0" dirty="0">
                <a:effectLst/>
              </a:rPr>
              <a:t>For the Trust</a:t>
            </a:r>
            <a:r>
              <a:rPr lang="en-US" sz="1600" b="0" i="0" dirty="0">
                <a:effectLst/>
              </a:rPr>
              <a:t>:</a:t>
            </a:r>
          </a:p>
          <a:p>
            <a:pPr algn="l" fontAlgn="auto">
              <a:spcBef>
                <a:spcPts val="1800"/>
              </a:spcBef>
              <a:buFont typeface="+mj-lt"/>
              <a:buAutoNum type="arabicPeriod"/>
            </a:pPr>
            <a:r>
              <a:rPr lang="en-US" sz="1600" b="1" i="0" dirty="0">
                <a:effectLst/>
              </a:rPr>
              <a:t>For the Auditor</a:t>
            </a:r>
            <a:r>
              <a:rPr lang="en-US" sz="1600" b="0" i="0" dirty="0">
                <a:effectLst/>
              </a:rPr>
              <a:t>:</a:t>
            </a:r>
          </a:p>
          <a:p>
            <a:pPr marL="0" indent="0" algn="l" fontAlgn="auto">
              <a:spcBef>
                <a:spcPts val="1200"/>
              </a:spcBef>
              <a:spcAft>
                <a:spcPts val="1200"/>
              </a:spcAft>
              <a:buNone/>
            </a:pPr>
            <a:r>
              <a:rPr lang="en-US" sz="1600" b="0" i="0" dirty="0">
                <a:effectLst/>
              </a:rPr>
              <a:t>In short, both parties must exercise caution when it comes to filing forms that they are not legally eligible to file. Proper compliance is key to avoiding penalties and professional consequences.</a:t>
            </a:r>
          </a:p>
          <a:p>
            <a:pPr marL="0" indent="0" algn="just">
              <a:buNone/>
            </a:pPr>
            <a:endParaRPr lang="en-US" sz="1100" b="1" i="0" dirty="0">
              <a:effectLst/>
              <a:latin typeface="-apple-system"/>
            </a:endParaRPr>
          </a:p>
          <a:p>
            <a:pPr marL="0" indent="0" algn="just">
              <a:buNone/>
            </a:pPr>
            <a:endParaRPr lang="en-IN" sz="1600" dirty="0"/>
          </a:p>
        </p:txBody>
      </p:sp>
      <p:sp>
        <p:nvSpPr>
          <p:cNvPr id="5" name="Slide Number Placeholder 4">
            <a:extLst>
              <a:ext uri="{FF2B5EF4-FFF2-40B4-BE49-F238E27FC236}">
                <a16:creationId xmlns:a16="http://schemas.microsoft.com/office/drawing/2014/main" id="{20CF961C-84F4-8B6E-A912-A6D619798EF9}"/>
              </a:ext>
            </a:extLst>
          </p:cNvPr>
          <p:cNvSpPr>
            <a:spLocks noGrp="1"/>
          </p:cNvSpPr>
          <p:nvPr>
            <p:ph type="sldNum" sz="quarter" idx="12"/>
          </p:nvPr>
        </p:nvSpPr>
        <p:spPr/>
        <p:txBody>
          <a:bodyPr/>
          <a:lstStyle/>
          <a:p>
            <a:fld id="{51106E2C-066D-4005-8388-75895575757B}" type="slidenum">
              <a:rPr lang="en-IN" smtClean="0"/>
              <a:t>84</a:t>
            </a:fld>
            <a:endParaRPr lang="en-IN"/>
          </a:p>
        </p:txBody>
      </p:sp>
      <p:sp>
        <p:nvSpPr>
          <p:cNvPr id="4" name="Rectangle: Rounded Corners 3">
            <a:extLst>
              <a:ext uri="{FF2B5EF4-FFF2-40B4-BE49-F238E27FC236}">
                <a16:creationId xmlns:a16="http://schemas.microsoft.com/office/drawing/2014/main" id="{26C5C9B3-42E4-5BC1-FA35-BB46EB3088E9}"/>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E29105C8-02C4-A60E-EB0D-9C7AE1D2AE8F}"/>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C7787674-0FFF-5DD4-910C-93CDBCC2B455}"/>
              </a:ext>
            </a:extLst>
          </p:cNvPr>
          <p:cNvSpPr/>
          <p:nvPr/>
        </p:nvSpPr>
        <p:spPr>
          <a:xfrm rot="2500939">
            <a:off x="-636978" y="-1407744"/>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CCC417D2-9054-F226-22E8-621C1B7D1D3B}"/>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2389167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55077-BC8A-EF66-074E-72CDD98E58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528A5-1A72-647B-9107-27E700E21664}"/>
              </a:ext>
            </a:extLst>
          </p:cNvPr>
          <p:cNvSpPr>
            <a:spLocks noGrp="1"/>
          </p:cNvSpPr>
          <p:nvPr>
            <p:ph type="title"/>
          </p:nvPr>
        </p:nvSpPr>
        <p:spPr/>
        <p:txBody>
          <a:bodyPr/>
          <a:lstStyle/>
          <a:p>
            <a:r>
              <a:rPr lang="en-IN" b="1" dirty="0">
                <a:solidFill>
                  <a:srgbClr val="002060"/>
                </a:solidFill>
              </a:rPr>
              <a:t>Reporting Requirements for Trust</a:t>
            </a:r>
          </a:p>
        </p:txBody>
      </p:sp>
      <p:sp>
        <p:nvSpPr>
          <p:cNvPr id="3" name="Content Placeholder 2">
            <a:extLst>
              <a:ext uri="{FF2B5EF4-FFF2-40B4-BE49-F238E27FC236}">
                <a16:creationId xmlns:a16="http://schemas.microsoft.com/office/drawing/2014/main" id="{0B26407D-70D8-7BF4-3839-2583F8172CD7}"/>
              </a:ext>
            </a:extLst>
          </p:cNvPr>
          <p:cNvSpPr>
            <a:spLocks noGrp="1"/>
          </p:cNvSpPr>
          <p:nvPr>
            <p:ph idx="1"/>
          </p:nvPr>
        </p:nvSpPr>
        <p:spPr/>
        <p:txBody>
          <a:bodyPr>
            <a:noAutofit/>
          </a:bodyPr>
          <a:lstStyle/>
          <a:p>
            <a:pPr marL="0" indent="0" algn="just">
              <a:buNone/>
            </a:pPr>
            <a:r>
              <a:rPr lang="en-US" sz="1600" b="1" i="0" u="sng" dirty="0">
                <a:solidFill>
                  <a:schemeClr val="accent1">
                    <a:lumMod val="50000"/>
                  </a:schemeClr>
                </a:solidFill>
                <a:effectLst/>
              </a:rPr>
              <a:t>Reporting Donations When the Relevant Form Hasn't Been Filed</a:t>
            </a:r>
          </a:p>
          <a:p>
            <a:pPr algn="l" fontAlgn="auto">
              <a:spcBef>
                <a:spcPts val="1200"/>
              </a:spcBef>
              <a:spcAft>
                <a:spcPts val="1200"/>
              </a:spcAft>
            </a:pPr>
            <a:r>
              <a:rPr lang="en-US" sz="1600" b="0" i="0" dirty="0">
                <a:effectLst/>
              </a:rPr>
              <a:t>Trusts receiving donations are often required to file forms like </a:t>
            </a:r>
            <a:r>
              <a:rPr lang="en-US" sz="1600" b="1" i="0" dirty="0">
                <a:effectLst/>
              </a:rPr>
              <a:t>Form 10BE</a:t>
            </a:r>
            <a:r>
              <a:rPr lang="en-US" sz="1600" b="0" i="0" dirty="0">
                <a:effectLst/>
              </a:rPr>
              <a:t> for donations eligible for deductions under </a:t>
            </a:r>
            <a:r>
              <a:rPr lang="en-US" sz="1600" b="1" i="0" dirty="0">
                <a:effectLst/>
              </a:rPr>
              <a:t>Section 80G</a:t>
            </a:r>
            <a:r>
              <a:rPr lang="en-US" sz="1600" b="0" i="0" dirty="0">
                <a:effectLst/>
              </a:rPr>
              <a:t>. Failure to file these forms can complicate the audit process:</a:t>
            </a:r>
          </a:p>
          <a:p>
            <a:pPr algn="l" fontAlgn="auto">
              <a:spcBef>
                <a:spcPts val="1200"/>
              </a:spcBef>
              <a:spcAft>
                <a:spcPts val="1200"/>
              </a:spcAft>
            </a:pPr>
            <a:r>
              <a:rPr lang="en-US" sz="1600" b="1" i="0" dirty="0">
                <a:effectLst/>
              </a:rPr>
              <a:t>Donations Not Reported for 80G Deduction</a:t>
            </a:r>
            <a:r>
              <a:rPr lang="en-US" sz="1600" b="0" i="0" dirty="0">
                <a:effectLst/>
              </a:rPr>
              <a:t>: These donations will not qualify for deductions under Section 80G for the donors. However, they still need to be reported in </a:t>
            </a:r>
            <a:r>
              <a:rPr lang="en-US" sz="1600" b="1" i="0" dirty="0">
                <a:effectLst/>
              </a:rPr>
              <a:t>Form 10B/10BB</a:t>
            </a:r>
            <a:r>
              <a:rPr lang="en-US" sz="1600" b="0" i="0" dirty="0">
                <a:effectLst/>
              </a:rPr>
              <a:t> under "Voluntary Contributions. </a:t>
            </a:r>
          </a:p>
          <a:p>
            <a:pPr algn="l" fontAlgn="auto">
              <a:spcBef>
                <a:spcPts val="1200"/>
              </a:spcBef>
              <a:spcAft>
                <a:spcPts val="1200"/>
              </a:spcAft>
            </a:pPr>
            <a:r>
              <a:rPr lang="en-US" sz="1600" b="0" i="0" dirty="0">
                <a:effectLst/>
              </a:rPr>
              <a:t>"</a:t>
            </a:r>
            <a:r>
              <a:rPr lang="en-US" sz="1600" b="1" i="0" dirty="0">
                <a:effectLst/>
              </a:rPr>
              <a:t>Audit Report Disclosure</a:t>
            </a:r>
            <a:r>
              <a:rPr lang="en-US" sz="1600" b="0" i="0" dirty="0">
                <a:effectLst/>
              </a:rPr>
              <a:t>: The auditor must include a note highlighting that the relevant donation forms were not filed and mention this as a compliance issue in the audit report. In </a:t>
            </a:r>
            <a:r>
              <a:rPr lang="en-US" sz="1600" b="1" i="0" dirty="0">
                <a:effectLst/>
              </a:rPr>
              <a:t>Form 10B</a:t>
            </a:r>
            <a:r>
              <a:rPr lang="en-US" sz="1600" b="0" i="0" dirty="0">
                <a:effectLst/>
              </a:rPr>
              <a:t>, donations will be reported in Part A (Income and Expenditure Account), while </a:t>
            </a:r>
            <a:r>
              <a:rPr lang="en-US" sz="1600" b="1" i="0" dirty="0">
                <a:effectLst/>
              </a:rPr>
              <a:t>Form 10BB</a:t>
            </a:r>
            <a:r>
              <a:rPr lang="en-US" sz="1600" b="0" i="0" dirty="0">
                <a:effectLst/>
              </a:rPr>
              <a:t> will also reflect these under the appropriate heads for income. The non-compliance with Section 80G filing should be disclosed through comments or notes in both forms and the audit report.</a:t>
            </a:r>
          </a:p>
        </p:txBody>
      </p:sp>
      <p:sp>
        <p:nvSpPr>
          <p:cNvPr id="5" name="Slide Number Placeholder 4">
            <a:extLst>
              <a:ext uri="{FF2B5EF4-FFF2-40B4-BE49-F238E27FC236}">
                <a16:creationId xmlns:a16="http://schemas.microsoft.com/office/drawing/2014/main" id="{271491EA-2422-D644-80FC-E8BC2964D243}"/>
              </a:ext>
            </a:extLst>
          </p:cNvPr>
          <p:cNvSpPr>
            <a:spLocks noGrp="1"/>
          </p:cNvSpPr>
          <p:nvPr>
            <p:ph type="sldNum" sz="quarter" idx="12"/>
          </p:nvPr>
        </p:nvSpPr>
        <p:spPr/>
        <p:txBody>
          <a:bodyPr/>
          <a:lstStyle/>
          <a:p>
            <a:fld id="{51106E2C-066D-4005-8388-75895575757B}" type="slidenum">
              <a:rPr lang="en-IN" smtClean="0"/>
              <a:t>85</a:t>
            </a:fld>
            <a:endParaRPr lang="en-IN"/>
          </a:p>
        </p:txBody>
      </p:sp>
      <p:sp>
        <p:nvSpPr>
          <p:cNvPr id="4" name="Rectangle: Rounded Corners 3">
            <a:extLst>
              <a:ext uri="{FF2B5EF4-FFF2-40B4-BE49-F238E27FC236}">
                <a16:creationId xmlns:a16="http://schemas.microsoft.com/office/drawing/2014/main" id="{2BA2F3BF-0C05-3214-870C-53E8A49090AF}"/>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A7471E61-611E-8405-365B-58C246D7F3CD}"/>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0635C3FE-4F5F-BE2D-7B0E-867B4C2F97B8}"/>
              </a:ext>
            </a:extLst>
          </p:cNvPr>
          <p:cNvSpPr/>
          <p:nvPr/>
        </p:nvSpPr>
        <p:spPr>
          <a:xfrm rot="2500939">
            <a:off x="-636978" y="-1407744"/>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29C79B0A-C7F4-5226-98CD-915AFE14726E}"/>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037146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FFC-BA88-A0CC-6BCD-1BAAEF24B8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1FE1B4-860D-8620-C973-82FEFCA4C6B1}"/>
              </a:ext>
            </a:extLst>
          </p:cNvPr>
          <p:cNvSpPr>
            <a:spLocks noGrp="1"/>
          </p:cNvSpPr>
          <p:nvPr>
            <p:ph type="title"/>
          </p:nvPr>
        </p:nvSpPr>
        <p:spPr/>
        <p:txBody>
          <a:bodyPr/>
          <a:lstStyle/>
          <a:p>
            <a:r>
              <a:rPr lang="en-IN" b="1" dirty="0">
                <a:solidFill>
                  <a:srgbClr val="002060"/>
                </a:solidFill>
              </a:rPr>
              <a:t>Reporting Requirements for Trust</a:t>
            </a:r>
          </a:p>
        </p:txBody>
      </p:sp>
      <p:sp>
        <p:nvSpPr>
          <p:cNvPr id="3" name="Content Placeholder 2">
            <a:extLst>
              <a:ext uri="{FF2B5EF4-FFF2-40B4-BE49-F238E27FC236}">
                <a16:creationId xmlns:a16="http://schemas.microsoft.com/office/drawing/2014/main" id="{F2F6CAE1-996A-ED3B-96CD-E3B595390DE8}"/>
              </a:ext>
            </a:extLst>
          </p:cNvPr>
          <p:cNvSpPr>
            <a:spLocks noGrp="1"/>
          </p:cNvSpPr>
          <p:nvPr>
            <p:ph idx="1"/>
          </p:nvPr>
        </p:nvSpPr>
        <p:spPr/>
        <p:txBody>
          <a:bodyPr>
            <a:noAutofit/>
          </a:bodyPr>
          <a:lstStyle/>
          <a:p>
            <a:pPr marL="0" indent="0" algn="l" fontAlgn="auto">
              <a:spcBef>
                <a:spcPts val="1200"/>
              </a:spcBef>
              <a:spcAft>
                <a:spcPts val="1200"/>
              </a:spcAft>
              <a:buNone/>
            </a:pPr>
            <a:r>
              <a:rPr lang="en-US" sz="1600" b="1" i="0" u="sng" dirty="0">
                <a:solidFill>
                  <a:schemeClr val="accent1">
                    <a:lumMod val="50000"/>
                  </a:schemeClr>
                </a:solidFill>
                <a:effectLst/>
              </a:rPr>
              <a:t>Reporting Income from Charitable and Commercial Activities</a:t>
            </a:r>
          </a:p>
          <a:p>
            <a:pPr algn="l" fontAlgn="auto">
              <a:spcBef>
                <a:spcPts val="1200"/>
              </a:spcBef>
              <a:spcAft>
                <a:spcPts val="1200"/>
              </a:spcAft>
            </a:pPr>
            <a:r>
              <a:rPr lang="en-US" sz="1600" b="0" i="0" dirty="0">
                <a:effectLst/>
              </a:rPr>
              <a:t>All income generated from activities aligned with the trust's objectives must be reported transparently. Here's how to classify and report this income:</a:t>
            </a:r>
          </a:p>
          <a:p>
            <a:pPr algn="l" fontAlgn="auto">
              <a:spcBef>
                <a:spcPts val="1800"/>
              </a:spcBef>
              <a:buFont typeface="Arial" panose="020B0604020202020204" pitchFamily="34" charset="0"/>
              <a:buChar char="•"/>
            </a:pPr>
            <a:r>
              <a:rPr lang="en-US" sz="1600" b="1" i="0" dirty="0">
                <a:effectLst/>
              </a:rPr>
              <a:t>Income from Charitable Activities</a:t>
            </a:r>
            <a:r>
              <a:rPr lang="en-US" sz="1600" b="0" i="0" dirty="0">
                <a:effectLst/>
              </a:rPr>
              <a:t>: This includes revenue from educational, religious, or medical services, which should be classified under “Income from Objectives” in </a:t>
            </a:r>
            <a:r>
              <a:rPr lang="en-US" sz="1600" b="1" i="0" dirty="0">
                <a:effectLst/>
              </a:rPr>
              <a:t>Form 10B/10BB</a:t>
            </a:r>
            <a:r>
              <a:rPr lang="en-US" sz="1600" b="0" i="0" dirty="0">
                <a:effectLst/>
              </a:rPr>
              <a:t>. The corresponding expenses related to these activities should also be disclosed. </a:t>
            </a:r>
            <a:r>
              <a:rPr lang="en-US" sz="1600" b="1" i="0" dirty="0">
                <a:effectLst/>
              </a:rPr>
              <a:t>Income from Business or Commercial Activities</a:t>
            </a:r>
            <a:r>
              <a:rPr lang="en-US" sz="1600" b="0" i="0" dirty="0">
                <a:effectLst/>
              </a:rPr>
              <a:t>: If the trust has any income from commercial activities, it should be reported under "Income from Business." </a:t>
            </a:r>
          </a:p>
          <a:p>
            <a:pPr algn="l" fontAlgn="auto">
              <a:spcBef>
                <a:spcPts val="1800"/>
              </a:spcBef>
              <a:buFont typeface="Arial" panose="020B0604020202020204" pitchFamily="34" charset="0"/>
              <a:buChar char="•"/>
            </a:pPr>
            <a:r>
              <a:rPr lang="en-US" sz="1600" b="0" i="0" dirty="0">
                <a:effectLst/>
              </a:rPr>
              <a:t>For this income to remain exempt, the business must be </a:t>
            </a:r>
            <a:r>
              <a:rPr lang="en-US" sz="1600" b="1" i="0" dirty="0">
                <a:effectLst/>
              </a:rPr>
              <a:t>incidental to the trust's objectives</a:t>
            </a:r>
            <a:r>
              <a:rPr lang="en-US" sz="1600" b="0" i="0" dirty="0">
                <a:effectLst/>
              </a:rPr>
              <a:t>, and separate books of accounts must be maintained as required under </a:t>
            </a:r>
            <a:r>
              <a:rPr lang="en-US" sz="1600" b="1" i="0" dirty="0">
                <a:effectLst/>
              </a:rPr>
              <a:t>Section 11(4A)</a:t>
            </a:r>
            <a:r>
              <a:rPr lang="en-US" sz="1600" b="0" i="0" dirty="0">
                <a:effectLst/>
              </a:rPr>
              <a:t>. In both cases, the auditor must ensure that the trust is not overstating exemptions and that all required details are provided in the audit report and the relevant form.</a:t>
            </a:r>
          </a:p>
          <a:p>
            <a:pPr marL="0" indent="0">
              <a:buNone/>
            </a:pPr>
            <a:r>
              <a:rPr lang="en-US" sz="1100" dirty="0"/>
              <a:t/>
            </a:r>
            <a:br>
              <a:rPr lang="en-US" sz="1100" dirty="0"/>
            </a:br>
            <a:endParaRPr lang="en-IN" sz="1600" dirty="0"/>
          </a:p>
        </p:txBody>
      </p:sp>
      <p:sp>
        <p:nvSpPr>
          <p:cNvPr id="5" name="Slide Number Placeholder 4">
            <a:extLst>
              <a:ext uri="{FF2B5EF4-FFF2-40B4-BE49-F238E27FC236}">
                <a16:creationId xmlns:a16="http://schemas.microsoft.com/office/drawing/2014/main" id="{D169FC7F-D495-773E-0EDB-2026A3494B54}"/>
              </a:ext>
            </a:extLst>
          </p:cNvPr>
          <p:cNvSpPr>
            <a:spLocks noGrp="1"/>
          </p:cNvSpPr>
          <p:nvPr>
            <p:ph type="sldNum" sz="quarter" idx="12"/>
          </p:nvPr>
        </p:nvSpPr>
        <p:spPr/>
        <p:txBody>
          <a:bodyPr/>
          <a:lstStyle/>
          <a:p>
            <a:fld id="{51106E2C-066D-4005-8388-75895575757B}" type="slidenum">
              <a:rPr lang="en-IN" smtClean="0"/>
              <a:t>86</a:t>
            </a:fld>
            <a:endParaRPr lang="en-IN"/>
          </a:p>
        </p:txBody>
      </p:sp>
      <p:sp>
        <p:nvSpPr>
          <p:cNvPr id="4" name="Rectangle: Rounded Corners 3">
            <a:extLst>
              <a:ext uri="{FF2B5EF4-FFF2-40B4-BE49-F238E27FC236}">
                <a16:creationId xmlns:a16="http://schemas.microsoft.com/office/drawing/2014/main" id="{C95C1ADE-1FCB-1AE4-BF9C-BF7359B204C7}"/>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6583733C-7B96-C1EA-684A-5FE12F63C523}"/>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0E9E9363-6C27-33F2-B93E-0183A572AA06}"/>
              </a:ext>
            </a:extLst>
          </p:cNvPr>
          <p:cNvSpPr/>
          <p:nvPr/>
        </p:nvSpPr>
        <p:spPr>
          <a:xfrm rot="2500939">
            <a:off x="-636978" y="-1407744"/>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BE79CD0A-6A5F-3BF1-EB27-A06B6DFF0AF6}"/>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4886209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13ED0-996F-38AC-882C-29B6AAF34F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E1AFAB-CE93-B5A7-020F-C53EE2E353D3}"/>
              </a:ext>
            </a:extLst>
          </p:cNvPr>
          <p:cNvSpPr>
            <a:spLocks noGrp="1"/>
          </p:cNvSpPr>
          <p:nvPr>
            <p:ph type="title"/>
          </p:nvPr>
        </p:nvSpPr>
        <p:spPr/>
        <p:txBody>
          <a:bodyPr/>
          <a:lstStyle/>
          <a:p>
            <a:r>
              <a:rPr lang="en-IN" b="1" dirty="0">
                <a:solidFill>
                  <a:srgbClr val="002060"/>
                </a:solidFill>
              </a:rPr>
              <a:t>Conclusion - Trust</a:t>
            </a:r>
          </a:p>
        </p:txBody>
      </p:sp>
      <p:sp>
        <p:nvSpPr>
          <p:cNvPr id="3" name="Content Placeholder 2">
            <a:extLst>
              <a:ext uri="{FF2B5EF4-FFF2-40B4-BE49-F238E27FC236}">
                <a16:creationId xmlns:a16="http://schemas.microsoft.com/office/drawing/2014/main" id="{DB2550CD-6068-5D2F-81E4-BD7D635DEF61}"/>
              </a:ext>
            </a:extLst>
          </p:cNvPr>
          <p:cNvSpPr>
            <a:spLocks noGrp="1"/>
          </p:cNvSpPr>
          <p:nvPr>
            <p:ph idx="1"/>
          </p:nvPr>
        </p:nvSpPr>
        <p:spPr/>
        <p:txBody>
          <a:bodyPr>
            <a:noAutofit/>
          </a:bodyPr>
          <a:lstStyle/>
          <a:p>
            <a:pPr marL="0" indent="0" algn="l" fontAlgn="auto">
              <a:buNone/>
            </a:pPr>
            <a:r>
              <a:rPr lang="en-US" sz="1600" b="1" i="0" u="sng" dirty="0">
                <a:solidFill>
                  <a:schemeClr val="accent1">
                    <a:lumMod val="50000"/>
                  </a:schemeClr>
                </a:solidFill>
                <a:effectLst/>
              </a:rPr>
              <a:t>Conclusion: The Importance of Accurate Reporting in Form 10B/10BB</a:t>
            </a:r>
          </a:p>
          <a:p>
            <a:pPr algn="l" fontAlgn="auto">
              <a:spcBef>
                <a:spcPts val="1200"/>
              </a:spcBef>
              <a:spcAft>
                <a:spcPts val="1200"/>
              </a:spcAft>
            </a:pPr>
            <a:r>
              <a:rPr lang="en-US" sz="1600" b="0" i="0" dirty="0">
                <a:effectLst/>
              </a:rPr>
              <a:t>Filing </a:t>
            </a:r>
            <a:r>
              <a:rPr lang="en-US" sz="1600" b="1" i="0" dirty="0">
                <a:effectLst/>
              </a:rPr>
              <a:t>Form 10B</a:t>
            </a:r>
            <a:r>
              <a:rPr lang="en-US" sz="1600" b="0" i="0" dirty="0">
                <a:effectLst/>
              </a:rPr>
              <a:t> and </a:t>
            </a:r>
            <a:r>
              <a:rPr lang="en-US" sz="1600" b="1" i="0" dirty="0">
                <a:effectLst/>
              </a:rPr>
              <a:t>Form 10BB</a:t>
            </a:r>
            <a:r>
              <a:rPr lang="en-US" sz="1600" b="0" i="0" dirty="0">
                <a:effectLst/>
              </a:rPr>
              <a:t> correctly is essential for charitable trusts seeking to claim exemptions under the Income Tax Act. Failure to register under Section 12A/12AB, failing to report donations, or incorrectly reporting income can lead to severe penalties for both the trust and the auditor.</a:t>
            </a:r>
          </a:p>
          <a:p>
            <a:pPr algn="l" fontAlgn="auto">
              <a:spcBef>
                <a:spcPts val="1200"/>
              </a:spcBef>
              <a:spcAft>
                <a:spcPts val="1200"/>
              </a:spcAft>
            </a:pPr>
            <a:r>
              <a:rPr lang="en-US" sz="1600" b="0" i="0" dirty="0">
                <a:effectLst/>
              </a:rPr>
              <a:t>Whether you are a trustee or an auditor, it is crucial to ensure that all compliance requirements are met, including timely filing of relevant donation forms and proper classification of income. Accurate reporting not only helps avoid financial liabilities but also upholds the credibility and transparency of the trust’s operations.</a:t>
            </a:r>
          </a:p>
          <a:p>
            <a:pPr algn="l" fontAlgn="auto">
              <a:spcBef>
                <a:spcPts val="1200"/>
              </a:spcBef>
              <a:spcAft>
                <a:spcPts val="1200"/>
              </a:spcAft>
            </a:pPr>
            <a:r>
              <a:rPr lang="en-US" sz="1600" b="0" i="0" dirty="0">
                <a:effectLst/>
              </a:rPr>
              <a:t>To sum up, </a:t>
            </a:r>
            <a:r>
              <a:rPr lang="en-US" sz="1600" b="1" i="0" dirty="0">
                <a:effectLst/>
              </a:rPr>
              <a:t>transparency, compliance, and thorough audit practices</a:t>
            </a:r>
            <a:r>
              <a:rPr lang="en-US" sz="1600" b="0" i="0" dirty="0">
                <a:effectLst/>
              </a:rPr>
              <a:t> are key to maintaining tax-exempt status and safeguarding both the trust and the professionals responsible for their audit.</a:t>
            </a:r>
          </a:p>
        </p:txBody>
      </p:sp>
      <p:sp>
        <p:nvSpPr>
          <p:cNvPr id="5" name="Slide Number Placeholder 4">
            <a:extLst>
              <a:ext uri="{FF2B5EF4-FFF2-40B4-BE49-F238E27FC236}">
                <a16:creationId xmlns:a16="http://schemas.microsoft.com/office/drawing/2014/main" id="{E7AD6DBF-1292-3AC6-0EE3-727954C162EB}"/>
              </a:ext>
            </a:extLst>
          </p:cNvPr>
          <p:cNvSpPr>
            <a:spLocks noGrp="1"/>
          </p:cNvSpPr>
          <p:nvPr>
            <p:ph type="sldNum" sz="quarter" idx="12"/>
          </p:nvPr>
        </p:nvSpPr>
        <p:spPr/>
        <p:txBody>
          <a:bodyPr/>
          <a:lstStyle/>
          <a:p>
            <a:fld id="{51106E2C-066D-4005-8388-75895575757B}" type="slidenum">
              <a:rPr lang="en-IN" smtClean="0"/>
              <a:t>87</a:t>
            </a:fld>
            <a:endParaRPr lang="en-IN"/>
          </a:p>
        </p:txBody>
      </p:sp>
      <p:sp>
        <p:nvSpPr>
          <p:cNvPr id="4" name="Rectangle: Rounded Corners 3">
            <a:extLst>
              <a:ext uri="{FF2B5EF4-FFF2-40B4-BE49-F238E27FC236}">
                <a16:creationId xmlns:a16="http://schemas.microsoft.com/office/drawing/2014/main" id="{2EDB353D-D3F7-5CB0-5A3E-BE6DE077FA89}"/>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46ECC0E6-A265-3D21-EBCC-38F92C3A7F66}"/>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01161A1B-6544-B38D-1EA9-050234E29C8C}"/>
              </a:ext>
            </a:extLst>
          </p:cNvPr>
          <p:cNvSpPr/>
          <p:nvPr/>
        </p:nvSpPr>
        <p:spPr>
          <a:xfrm rot="2500939">
            <a:off x="-636978" y="-1407744"/>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52246FCD-A6EE-5C82-BB26-184D49782BC0}"/>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655059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FB309-6D14-9814-0483-87FE8DE23F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43C304-EF7A-BA4A-FBC4-920FCF1C5621}"/>
              </a:ext>
            </a:extLst>
          </p:cNvPr>
          <p:cNvSpPr>
            <a:spLocks noGrp="1"/>
          </p:cNvSpPr>
          <p:nvPr>
            <p:ph type="title"/>
          </p:nvPr>
        </p:nvSpPr>
        <p:spPr/>
        <p:txBody>
          <a:bodyPr/>
          <a:lstStyle/>
          <a:p>
            <a:r>
              <a:rPr lang="en-IN" b="1">
                <a:solidFill>
                  <a:srgbClr val="002060"/>
                </a:solidFill>
              </a:rPr>
              <a:t>Specific Amendments </a:t>
            </a:r>
            <a:r>
              <a:rPr lang="en-IN"/>
              <a:t>in Tax Audit</a:t>
            </a:r>
            <a:endParaRPr lang="en-IN" b="1">
              <a:solidFill>
                <a:srgbClr val="002060"/>
              </a:solidFill>
            </a:endParaRPr>
          </a:p>
        </p:txBody>
      </p:sp>
      <p:sp>
        <p:nvSpPr>
          <p:cNvPr id="3" name="Content Placeholder 2">
            <a:extLst>
              <a:ext uri="{FF2B5EF4-FFF2-40B4-BE49-F238E27FC236}">
                <a16:creationId xmlns:a16="http://schemas.microsoft.com/office/drawing/2014/main" id="{696B972A-4205-F7DC-66E4-35DDF4A94A6F}"/>
              </a:ext>
            </a:extLst>
          </p:cNvPr>
          <p:cNvSpPr>
            <a:spLocks noGrp="1"/>
          </p:cNvSpPr>
          <p:nvPr>
            <p:ph idx="1"/>
          </p:nvPr>
        </p:nvSpPr>
        <p:spPr/>
        <p:txBody>
          <a:bodyPr>
            <a:noAutofit/>
          </a:bodyPr>
          <a:lstStyle/>
          <a:p>
            <a:pPr marL="0" indent="0" algn="just">
              <a:buNone/>
            </a:pPr>
            <a:r>
              <a:rPr lang="en-IN" sz="1600" b="1" u="sng">
                <a:solidFill>
                  <a:srgbClr val="002060"/>
                </a:solidFill>
              </a:rPr>
              <a:t>Fresh disclosure requirements – An added burden on the Tax Auditor’s Cap</a:t>
            </a:r>
          </a:p>
          <a:p>
            <a:pPr marL="0" indent="0" algn="just">
              <a:buNone/>
            </a:pPr>
            <a:r>
              <a:rPr lang="en-US" sz="1600"/>
              <a:t>The jargon’s tax planning, tax avoidance, tax evasion has always been debatable and litigative with the taxpayers and tax authorities being on loggerheads. While the landmark judgements have attempted to attribute a definition to these terms, the law as it stands today has not done that so far. </a:t>
            </a:r>
          </a:p>
          <a:p>
            <a:pPr marL="0" indent="0" algn="just">
              <a:buNone/>
            </a:pPr>
            <a:r>
              <a:rPr lang="en-US" sz="1600"/>
              <a:t>However, the object behind the codification of the Income-tax Act, 1961 (Act) has always been clear with several rules of restrictions and penal provisions in place against tax avoidance. Some of these rules are very transaction specific which target arrangements of tax avoidance having very limited scope of application and do not grant any iota of discretion to the taxpayers or the tax authorities equally. These are, in other words, called Specific Anti Avoidance Rules (SAAR). The transfer pricing regulations is a classic example of SAAR. In order to close the loop, the Act has also onboarded General Anti Avoidance Rules (GAAR) which are broader in scope and empower the tax authorities to scrutinize and deny tax benefits in transactions or arrangements which lack commercial substance. GAAR has been introduced into the code despite the presence of SAAR and judicial anti-avoidance rules. While these measures are certainly a landmark move on the part the tax authority to check revenue leakages, it is equally important to administer them to avoid any obvious misses on the part of the Revenue.</a:t>
            </a:r>
          </a:p>
        </p:txBody>
      </p:sp>
      <p:sp>
        <p:nvSpPr>
          <p:cNvPr id="5" name="Slide Number Placeholder 4">
            <a:extLst>
              <a:ext uri="{FF2B5EF4-FFF2-40B4-BE49-F238E27FC236}">
                <a16:creationId xmlns:a16="http://schemas.microsoft.com/office/drawing/2014/main" id="{E02BD53E-BAEB-4435-4598-C88222990B80}"/>
              </a:ext>
            </a:extLst>
          </p:cNvPr>
          <p:cNvSpPr>
            <a:spLocks noGrp="1"/>
          </p:cNvSpPr>
          <p:nvPr>
            <p:ph type="sldNum" sz="quarter" idx="12"/>
          </p:nvPr>
        </p:nvSpPr>
        <p:spPr/>
        <p:txBody>
          <a:bodyPr/>
          <a:lstStyle/>
          <a:p>
            <a:fld id="{51106E2C-066D-4005-8388-75895575757B}" type="slidenum">
              <a:rPr lang="en-IN" smtClean="0"/>
              <a:t>88</a:t>
            </a:fld>
            <a:endParaRPr lang="en-IN"/>
          </a:p>
        </p:txBody>
      </p:sp>
      <p:sp>
        <p:nvSpPr>
          <p:cNvPr id="4" name="Rectangle: Rounded Corners 3">
            <a:extLst>
              <a:ext uri="{FF2B5EF4-FFF2-40B4-BE49-F238E27FC236}">
                <a16:creationId xmlns:a16="http://schemas.microsoft.com/office/drawing/2014/main" id="{D5B16571-F245-0A11-2F75-E99A201C7ECE}"/>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5CAE65AA-B88C-0BCE-6DD0-0B3DB045DA1A}"/>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6DCC35E0-E4C9-8711-C10F-C7B042AA9043}"/>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CE58A995-FDF1-C916-D5B9-95A0AE17C77B}"/>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152680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CF85E-8FDA-1997-087F-EBAFA70E36CF}"/>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6DF1900-2E15-AA8B-ABF0-864F8B08431B}"/>
              </a:ext>
            </a:extLst>
          </p:cNvPr>
          <p:cNvSpPr/>
          <p:nvPr/>
        </p:nvSpPr>
        <p:spPr>
          <a:xfrm rot="2500939">
            <a:off x="10744816" y="2853337"/>
            <a:ext cx="3162448" cy="3506664"/>
          </a:xfrm>
          <a:prstGeom prst="roundRect">
            <a:avLst/>
          </a:prstGeom>
          <a:solidFill>
            <a:srgbClr val="B8B8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a:extLst>
              <a:ext uri="{FF2B5EF4-FFF2-40B4-BE49-F238E27FC236}">
                <a16:creationId xmlns:a16="http://schemas.microsoft.com/office/drawing/2014/main" id="{79DE3BB8-4438-8848-31EC-D2FD90B24D70}"/>
              </a:ext>
            </a:extLst>
          </p:cNvPr>
          <p:cNvSpPr>
            <a:spLocks noGrp="1"/>
          </p:cNvSpPr>
          <p:nvPr>
            <p:ph type="sldNum" sz="quarter" idx="12"/>
          </p:nvPr>
        </p:nvSpPr>
        <p:spPr/>
        <p:txBody>
          <a:bodyPr/>
          <a:lstStyle/>
          <a:p>
            <a:fld id="{51106E2C-066D-4005-8388-75895575757B}" type="slidenum">
              <a:rPr lang="en-IN" smtClean="0"/>
              <a:t>89</a:t>
            </a:fld>
            <a:endParaRPr lang="en-IN"/>
          </a:p>
        </p:txBody>
      </p:sp>
      <p:sp>
        <p:nvSpPr>
          <p:cNvPr id="8" name="Rectangle: Rounded Corners 7">
            <a:extLst>
              <a:ext uri="{FF2B5EF4-FFF2-40B4-BE49-F238E27FC236}">
                <a16:creationId xmlns:a16="http://schemas.microsoft.com/office/drawing/2014/main" id="{D365D56D-AAFF-113C-9164-5B533706D886}"/>
              </a:ext>
            </a:extLst>
          </p:cNvPr>
          <p:cNvSpPr/>
          <p:nvPr/>
        </p:nvSpPr>
        <p:spPr>
          <a:xfrm rot="18759444">
            <a:off x="7059059" y="4341896"/>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0F696057-C91F-2206-4A7E-B442AB92869B}"/>
              </a:ext>
            </a:extLst>
          </p:cNvPr>
          <p:cNvSpPr/>
          <p:nvPr/>
        </p:nvSpPr>
        <p:spPr>
          <a:xfrm rot="2500939">
            <a:off x="8685126" y="2320734"/>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85B4E6AD-F0FD-3D37-6394-6D8B1026C8B1}"/>
              </a:ext>
            </a:extLst>
          </p:cNvPr>
          <p:cNvSpPr/>
          <p:nvPr/>
        </p:nvSpPr>
        <p:spPr>
          <a:xfrm rot="2508179">
            <a:off x="9988829" y="6187607"/>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190175FB-173E-11E5-1077-F1F6B4ECE37A}"/>
              </a:ext>
            </a:extLst>
          </p:cNvPr>
          <p:cNvSpPr/>
          <p:nvPr/>
        </p:nvSpPr>
        <p:spPr>
          <a:xfrm rot="2646275">
            <a:off x="-875289" y="-68741"/>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Rounded Corners 11">
            <a:extLst>
              <a:ext uri="{FF2B5EF4-FFF2-40B4-BE49-F238E27FC236}">
                <a16:creationId xmlns:a16="http://schemas.microsoft.com/office/drawing/2014/main" id="{18909027-5B52-BFA8-BD54-98A2A545632E}"/>
              </a:ext>
            </a:extLst>
          </p:cNvPr>
          <p:cNvSpPr/>
          <p:nvPr/>
        </p:nvSpPr>
        <p:spPr>
          <a:xfrm rot="2508179">
            <a:off x="1446763" y="-815706"/>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itle 1">
            <a:extLst>
              <a:ext uri="{FF2B5EF4-FFF2-40B4-BE49-F238E27FC236}">
                <a16:creationId xmlns:a16="http://schemas.microsoft.com/office/drawing/2014/main" id="{7D1ECB47-5BDE-0D9E-2D89-6D232CE26CAE}"/>
              </a:ext>
            </a:extLst>
          </p:cNvPr>
          <p:cNvSpPr txBox="1">
            <a:spLocks/>
          </p:cNvSpPr>
          <p:nvPr/>
        </p:nvSpPr>
        <p:spPr>
          <a:xfrm>
            <a:off x="771350" y="3014539"/>
            <a:ext cx="9144000" cy="2387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en-IN" sz="4000"/>
              <a:t>Key Points to Judge </a:t>
            </a:r>
          </a:p>
          <a:p>
            <a:r>
              <a:rPr lang="en-IN" sz="4000" b="1">
                <a:solidFill>
                  <a:srgbClr val="002060"/>
                </a:solidFill>
              </a:rPr>
              <a:t>Scrutiny Risk</a:t>
            </a:r>
          </a:p>
        </p:txBody>
      </p:sp>
    </p:spTree>
    <p:extLst>
      <p:ext uri="{BB962C8B-B14F-4D97-AF65-F5344CB8AC3E}">
        <p14:creationId xmlns:p14="http://schemas.microsoft.com/office/powerpoint/2010/main" val="809761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1AB9B-F72C-5152-818B-3219734EC5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132D6A-C2E1-A6B0-CB1C-2B9890A857F2}"/>
              </a:ext>
            </a:extLst>
          </p:cNvPr>
          <p:cNvSpPr>
            <a:spLocks noGrp="1"/>
          </p:cNvSpPr>
          <p:nvPr>
            <p:ph type="title"/>
          </p:nvPr>
        </p:nvSpPr>
        <p:spPr/>
        <p:txBody>
          <a:bodyPr/>
          <a:lstStyle/>
          <a:p>
            <a:r>
              <a:rPr lang="en-IN" b="1">
                <a:solidFill>
                  <a:srgbClr val="002060"/>
                </a:solidFill>
              </a:rPr>
              <a:t>Objectives </a:t>
            </a:r>
            <a:r>
              <a:rPr lang="en-IN"/>
              <a:t>in Tax Audit</a:t>
            </a:r>
            <a:endParaRPr lang="en-IN" b="1">
              <a:solidFill>
                <a:srgbClr val="002060"/>
              </a:solidFill>
            </a:endParaRPr>
          </a:p>
        </p:txBody>
      </p:sp>
      <p:sp>
        <p:nvSpPr>
          <p:cNvPr id="3" name="Content Placeholder 2">
            <a:extLst>
              <a:ext uri="{FF2B5EF4-FFF2-40B4-BE49-F238E27FC236}">
                <a16:creationId xmlns:a16="http://schemas.microsoft.com/office/drawing/2014/main" id="{38783ED9-CDB7-4516-E693-42990E52814C}"/>
              </a:ext>
            </a:extLst>
          </p:cNvPr>
          <p:cNvSpPr>
            <a:spLocks noGrp="1"/>
          </p:cNvSpPr>
          <p:nvPr>
            <p:ph idx="1"/>
          </p:nvPr>
        </p:nvSpPr>
        <p:spPr/>
        <p:txBody>
          <a:bodyPr>
            <a:noAutofit/>
          </a:bodyPr>
          <a:lstStyle/>
          <a:p>
            <a:pPr marL="0" indent="0" algn="just">
              <a:buNone/>
            </a:pPr>
            <a:r>
              <a:rPr lang="en-US" sz="1600" b="1" u="sng">
                <a:solidFill>
                  <a:srgbClr val="002060"/>
                </a:solidFill>
              </a:rPr>
              <a:t>Enhancing Transparency:</a:t>
            </a:r>
          </a:p>
          <a:p>
            <a:pPr marL="0" indent="0" algn="just">
              <a:buNone/>
            </a:pPr>
            <a:r>
              <a:rPr lang="en-US" sz="1600"/>
              <a:t>Tax audits contribute significantly to enhancing transparency in financial dealings. Through a systematic examination of financial records, the audit process sheds light on the organization's economic activities. This transparency is essential not only for tax authorities but also for other stakeholders, fostering trust and confidence in the financial system.</a:t>
            </a:r>
          </a:p>
          <a:p>
            <a:pPr marL="0" indent="0" algn="just">
              <a:buNone/>
            </a:pPr>
            <a:r>
              <a:rPr lang="en-US" sz="1600" b="1" u="sng">
                <a:solidFill>
                  <a:srgbClr val="002060"/>
                </a:solidFill>
              </a:rPr>
              <a:t>Facilitating Effective Tax Administration:</a:t>
            </a:r>
          </a:p>
          <a:p>
            <a:pPr marL="0" indent="0" algn="just">
              <a:buNone/>
            </a:pPr>
            <a:r>
              <a:rPr lang="en-US" sz="1600"/>
              <a:t>Tax audits aim to facilitate tax administration by providing tax authorities with accurate and reliable information. This enables tax authorities to assess and collect the appropriate taxes owed by businesses and professionals. The information obtained through audits also assists in formulating and implementing tax policies that are responsive to the evolving economic landscape.</a:t>
            </a:r>
          </a:p>
        </p:txBody>
      </p:sp>
      <p:sp>
        <p:nvSpPr>
          <p:cNvPr id="5" name="Slide Number Placeholder 4">
            <a:extLst>
              <a:ext uri="{FF2B5EF4-FFF2-40B4-BE49-F238E27FC236}">
                <a16:creationId xmlns:a16="http://schemas.microsoft.com/office/drawing/2014/main" id="{4B4CCE35-D7D7-BD80-9707-5BFA7150284F}"/>
              </a:ext>
            </a:extLst>
          </p:cNvPr>
          <p:cNvSpPr>
            <a:spLocks noGrp="1"/>
          </p:cNvSpPr>
          <p:nvPr>
            <p:ph type="sldNum" sz="quarter" idx="12"/>
          </p:nvPr>
        </p:nvSpPr>
        <p:spPr/>
        <p:txBody>
          <a:bodyPr/>
          <a:lstStyle/>
          <a:p>
            <a:fld id="{51106E2C-066D-4005-8388-75895575757B}" type="slidenum">
              <a:rPr lang="en-IN" smtClean="0"/>
              <a:t>9</a:t>
            </a:fld>
            <a:endParaRPr lang="en-IN"/>
          </a:p>
        </p:txBody>
      </p:sp>
      <p:sp>
        <p:nvSpPr>
          <p:cNvPr id="4" name="Rectangle: Rounded Corners 3">
            <a:extLst>
              <a:ext uri="{FF2B5EF4-FFF2-40B4-BE49-F238E27FC236}">
                <a16:creationId xmlns:a16="http://schemas.microsoft.com/office/drawing/2014/main" id="{D05514C0-E84C-990A-BEA2-C4E857C3ADF0}"/>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8B7F481F-63EF-69AE-6C60-F487824D9EDC}"/>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C306A237-29F6-060D-8C96-0ADBC5E3319D}"/>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FC81D95C-5EB2-30F4-36B4-32192C8822D3}"/>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8514462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BCBDB-4EC8-41F1-DEDD-5A83FC6CEC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B67D89-4C2F-E7AD-5754-41A02387AEAD}"/>
              </a:ext>
            </a:extLst>
          </p:cNvPr>
          <p:cNvSpPr>
            <a:spLocks noGrp="1"/>
          </p:cNvSpPr>
          <p:nvPr>
            <p:ph type="title"/>
          </p:nvPr>
        </p:nvSpPr>
        <p:spPr/>
        <p:txBody>
          <a:bodyPr/>
          <a:lstStyle/>
          <a:p>
            <a:r>
              <a:rPr lang="en-IN" sz="4400"/>
              <a:t>Key Points to Judge </a:t>
            </a:r>
            <a:r>
              <a:rPr lang="en-IN" sz="4400" b="1">
                <a:solidFill>
                  <a:srgbClr val="002060"/>
                </a:solidFill>
              </a:rPr>
              <a:t>Scrutiny Risk</a:t>
            </a:r>
          </a:p>
        </p:txBody>
      </p:sp>
      <p:sp>
        <p:nvSpPr>
          <p:cNvPr id="3" name="Content Placeholder 2">
            <a:extLst>
              <a:ext uri="{FF2B5EF4-FFF2-40B4-BE49-F238E27FC236}">
                <a16:creationId xmlns:a16="http://schemas.microsoft.com/office/drawing/2014/main" id="{A3D11F4F-7887-6AEF-3FAE-A10FC0BB66B4}"/>
              </a:ext>
            </a:extLst>
          </p:cNvPr>
          <p:cNvSpPr>
            <a:spLocks noGrp="1"/>
          </p:cNvSpPr>
          <p:nvPr>
            <p:ph idx="1"/>
          </p:nvPr>
        </p:nvSpPr>
        <p:spPr/>
        <p:txBody>
          <a:bodyPr>
            <a:noAutofit/>
          </a:bodyPr>
          <a:lstStyle/>
          <a:p>
            <a:pPr algn="just"/>
            <a:r>
              <a:rPr lang="en-US" sz="1600"/>
              <a:t>Make sure that TDS shown in form 26AS should exactly be similar to the TDS mentioned in Books of Accounts. And the same needs to be stated in the final ITR. The taxpayer may get a notice from the authorities in case the TDS is mismatched in any of the documents.</a:t>
            </a:r>
          </a:p>
          <a:p>
            <a:pPr algn="just"/>
            <a:r>
              <a:rPr lang="en-US" sz="1600"/>
              <a:t>While filing the ITR, one must take care that the GST turnover mentioned in the ITR should match the turnover mentioned in the books of accounts. If the information doesn’t match one may have to face notice from relevant authorities.</a:t>
            </a:r>
          </a:p>
          <a:p>
            <a:pPr algn="just"/>
            <a:r>
              <a:rPr lang="en-US" sz="1600"/>
              <a:t>If the profit stated in the Books of Accounts differs from the ICDS, then proper validation is to be done. If the taxpayer fails to provide proper reporting, then he may get a legal notice.</a:t>
            </a:r>
          </a:p>
          <a:p>
            <a:pPr algn="just"/>
            <a:r>
              <a:rPr lang="en-US" sz="1600"/>
              <a:t>One must also take care of the amount of other expenses he is reporting in ITR. The taxpayer is answerable to the Tax Authorities if a large amount is reported under the category.</a:t>
            </a:r>
          </a:p>
          <a:p>
            <a:pPr algn="just"/>
            <a:r>
              <a:rPr lang="en-US" sz="1600"/>
              <a:t>In case the taxpayer has stakes in his books of accounts from which the income is exempted, then he must strictly adhere to sec 14(A) of the Income Tax Act, 1961.</a:t>
            </a:r>
          </a:p>
          <a:p>
            <a:pPr algn="just"/>
            <a:r>
              <a:rPr lang="en-US" sz="1600"/>
              <a:t>Taxpayers are required to fill in the details of payment made to parties in clause 23 of the Income Tax Audit Report. Such taxpayers may get questioned by the Tax Authorities whose entry of the amount of payment made to parties differs from the previous year.</a:t>
            </a:r>
          </a:p>
        </p:txBody>
      </p:sp>
      <p:sp>
        <p:nvSpPr>
          <p:cNvPr id="5" name="Slide Number Placeholder 4">
            <a:extLst>
              <a:ext uri="{FF2B5EF4-FFF2-40B4-BE49-F238E27FC236}">
                <a16:creationId xmlns:a16="http://schemas.microsoft.com/office/drawing/2014/main" id="{C1A9DE8E-DC2D-16B4-52AB-D30CA6896DFE}"/>
              </a:ext>
            </a:extLst>
          </p:cNvPr>
          <p:cNvSpPr>
            <a:spLocks noGrp="1"/>
          </p:cNvSpPr>
          <p:nvPr>
            <p:ph type="sldNum" sz="quarter" idx="12"/>
          </p:nvPr>
        </p:nvSpPr>
        <p:spPr/>
        <p:txBody>
          <a:bodyPr/>
          <a:lstStyle/>
          <a:p>
            <a:fld id="{51106E2C-066D-4005-8388-75895575757B}" type="slidenum">
              <a:rPr lang="en-IN" smtClean="0"/>
              <a:t>90</a:t>
            </a:fld>
            <a:endParaRPr lang="en-IN"/>
          </a:p>
        </p:txBody>
      </p:sp>
      <p:sp>
        <p:nvSpPr>
          <p:cNvPr id="4" name="Rectangle: Rounded Corners 3">
            <a:extLst>
              <a:ext uri="{FF2B5EF4-FFF2-40B4-BE49-F238E27FC236}">
                <a16:creationId xmlns:a16="http://schemas.microsoft.com/office/drawing/2014/main" id="{699B029A-4866-B2F5-F936-46EE3A4346C8}"/>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81FEC531-9BC3-1335-4528-FC15387BF0B6}"/>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700138D7-EF2E-1F2F-6F51-7B256A83EA59}"/>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8886EFB9-5508-618B-7CB6-CAC892486010}"/>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7513190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EAE5D-A955-5F6B-A254-A7CBCA93B1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B30F3-6092-94B9-4796-0FA55771D5D0}"/>
              </a:ext>
            </a:extLst>
          </p:cNvPr>
          <p:cNvSpPr>
            <a:spLocks noGrp="1"/>
          </p:cNvSpPr>
          <p:nvPr>
            <p:ph type="title"/>
          </p:nvPr>
        </p:nvSpPr>
        <p:spPr/>
        <p:txBody>
          <a:bodyPr/>
          <a:lstStyle/>
          <a:p>
            <a:r>
              <a:rPr lang="en-IN" sz="4400"/>
              <a:t>Key Points to Judge </a:t>
            </a:r>
            <a:r>
              <a:rPr lang="en-IN" sz="4400" b="1">
                <a:solidFill>
                  <a:srgbClr val="002060"/>
                </a:solidFill>
              </a:rPr>
              <a:t>Scrutiny Risk</a:t>
            </a:r>
            <a:endParaRPr lang="en-IN" b="1">
              <a:solidFill>
                <a:srgbClr val="002060"/>
              </a:solidFill>
            </a:endParaRPr>
          </a:p>
        </p:txBody>
      </p:sp>
      <p:sp>
        <p:nvSpPr>
          <p:cNvPr id="3" name="Content Placeholder 2">
            <a:extLst>
              <a:ext uri="{FF2B5EF4-FFF2-40B4-BE49-F238E27FC236}">
                <a16:creationId xmlns:a16="http://schemas.microsoft.com/office/drawing/2014/main" id="{84CA4F88-2D5D-B425-0C3F-C3DC769EEFA1}"/>
              </a:ext>
            </a:extLst>
          </p:cNvPr>
          <p:cNvSpPr>
            <a:spLocks noGrp="1"/>
          </p:cNvSpPr>
          <p:nvPr>
            <p:ph idx="1"/>
          </p:nvPr>
        </p:nvSpPr>
        <p:spPr/>
        <p:txBody>
          <a:bodyPr>
            <a:noAutofit/>
          </a:bodyPr>
          <a:lstStyle/>
          <a:p>
            <a:pPr algn="just"/>
            <a:r>
              <a:rPr lang="en-US" sz="1600"/>
              <a:t>As per the law, the taxpayer is required to provide the details of unsecured loans in clause 31 of the Income Tax Audit Report. The details of the amount received via different modes are to be reported. Taxpayers need to be careful while furnishing this requirement as they may receive a notice if the amount mentioned differs from the previous year.</a:t>
            </a:r>
          </a:p>
          <a:p>
            <a:pPr algn="just"/>
            <a:r>
              <a:rPr lang="en-US" sz="1600"/>
              <a:t>One needs to properly mention the Business code in ITR and should match with incomes quoted in the Profit and Loss Account. One has to take care while entering the business code. In case of a difference in codes, one may receive a notice from authorities.</a:t>
            </a:r>
          </a:p>
          <a:p>
            <a:pPr algn="just"/>
            <a:r>
              <a:rPr lang="en-US" sz="1600"/>
              <a:t>Subsidiary payments made under various Acts which are reported under section 43B should be kept in records. Authorities may ask the taxpayers to supply details of payments made.</a:t>
            </a:r>
          </a:p>
          <a:p>
            <a:pPr algn="just"/>
            <a:r>
              <a:rPr lang="en-US" sz="1600"/>
              <a:t>As per the norms of CBDT, one may receive a scrutiny notice in case there are huge additions made in the previous year, search, inquiry, etc.</a:t>
            </a:r>
          </a:p>
          <a:p>
            <a:pPr algn="just"/>
            <a:r>
              <a:rPr lang="en-US" sz="1600"/>
              <a:t>There are chances of notice arrival in case the taxpayer takes any deduction u/sec 35, 80 IBA, etc.</a:t>
            </a:r>
          </a:p>
        </p:txBody>
      </p:sp>
      <p:sp>
        <p:nvSpPr>
          <p:cNvPr id="5" name="Slide Number Placeholder 4">
            <a:extLst>
              <a:ext uri="{FF2B5EF4-FFF2-40B4-BE49-F238E27FC236}">
                <a16:creationId xmlns:a16="http://schemas.microsoft.com/office/drawing/2014/main" id="{9818DB4E-6F31-2906-F66F-DD7B038472FD}"/>
              </a:ext>
            </a:extLst>
          </p:cNvPr>
          <p:cNvSpPr>
            <a:spLocks noGrp="1"/>
          </p:cNvSpPr>
          <p:nvPr>
            <p:ph type="sldNum" sz="quarter" idx="12"/>
          </p:nvPr>
        </p:nvSpPr>
        <p:spPr/>
        <p:txBody>
          <a:bodyPr/>
          <a:lstStyle/>
          <a:p>
            <a:fld id="{51106E2C-066D-4005-8388-75895575757B}" type="slidenum">
              <a:rPr lang="en-IN" smtClean="0"/>
              <a:t>91</a:t>
            </a:fld>
            <a:endParaRPr lang="en-IN"/>
          </a:p>
        </p:txBody>
      </p:sp>
      <p:sp>
        <p:nvSpPr>
          <p:cNvPr id="4" name="Rectangle: Rounded Corners 3">
            <a:extLst>
              <a:ext uri="{FF2B5EF4-FFF2-40B4-BE49-F238E27FC236}">
                <a16:creationId xmlns:a16="http://schemas.microsoft.com/office/drawing/2014/main" id="{5D6CEC3F-6707-ED5E-0C51-A0F6E3D1B534}"/>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BBF1B378-4F7F-067C-8CCE-7D75E594C7E7}"/>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76606996-7F38-E772-D6E0-E5F24ADB26F6}"/>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DAD62A23-A55A-51B0-29D6-7A5A47C035EB}"/>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9334701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77AD4-7C6B-2EA8-AE19-A16A9A8E0B18}"/>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FC2F6998-0F16-EB64-40CB-43274F68EB53}"/>
              </a:ext>
            </a:extLst>
          </p:cNvPr>
          <p:cNvSpPr/>
          <p:nvPr/>
        </p:nvSpPr>
        <p:spPr>
          <a:xfrm rot="2500939">
            <a:off x="10744816" y="2853337"/>
            <a:ext cx="3162448" cy="3506664"/>
          </a:xfrm>
          <a:prstGeom prst="roundRect">
            <a:avLst/>
          </a:prstGeom>
          <a:solidFill>
            <a:srgbClr val="B8B8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a:extLst>
              <a:ext uri="{FF2B5EF4-FFF2-40B4-BE49-F238E27FC236}">
                <a16:creationId xmlns:a16="http://schemas.microsoft.com/office/drawing/2014/main" id="{D404FC41-8708-8E1D-C91A-EF231AEAE352}"/>
              </a:ext>
            </a:extLst>
          </p:cNvPr>
          <p:cNvSpPr>
            <a:spLocks noGrp="1"/>
          </p:cNvSpPr>
          <p:nvPr>
            <p:ph type="sldNum" sz="quarter" idx="12"/>
          </p:nvPr>
        </p:nvSpPr>
        <p:spPr/>
        <p:txBody>
          <a:bodyPr/>
          <a:lstStyle/>
          <a:p>
            <a:fld id="{51106E2C-066D-4005-8388-75895575757B}" type="slidenum">
              <a:rPr lang="en-IN" smtClean="0"/>
              <a:t>92</a:t>
            </a:fld>
            <a:endParaRPr lang="en-IN"/>
          </a:p>
        </p:txBody>
      </p:sp>
      <p:sp>
        <p:nvSpPr>
          <p:cNvPr id="8" name="Rectangle: Rounded Corners 7">
            <a:extLst>
              <a:ext uri="{FF2B5EF4-FFF2-40B4-BE49-F238E27FC236}">
                <a16:creationId xmlns:a16="http://schemas.microsoft.com/office/drawing/2014/main" id="{B2ECE147-4773-3824-3306-C01C818918A1}"/>
              </a:ext>
            </a:extLst>
          </p:cNvPr>
          <p:cNvSpPr/>
          <p:nvPr/>
        </p:nvSpPr>
        <p:spPr>
          <a:xfrm rot="18759444">
            <a:off x="7059059" y="4341896"/>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EEC65E35-A114-7CBC-29BB-F5E4FA1E098F}"/>
              </a:ext>
            </a:extLst>
          </p:cNvPr>
          <p:cNvSpPr/>
          <p:nvPr/>
        </p:nvSpPr>
        <p:spPr>
          <a:xfrm rot="2500939">
            <a:off x="8685126" y="2320734"/>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B6ABA898-B6BD-E918-33DF-423318221458}"/>
              </a:ext>
            </a:extLst>
          </p:cNvPr>
          <p:cNvSpPr/>
          <p:nvPr/>
        </p:nvSpPr>
        <p:spPr>
          <a:xfrm rot="2508179">
            <a:off x="9988829" y="6187607"/>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2653DB2C-AAFF-4EA1-F958-6F4B729E013C}"/>
              </a:ext>
            </a:extLst>
          </p:cNvPr>
          <p:cNvSpPr/>
          <p:nvPr/>
        </p:nvSpPr>
        <p:spPr>
          <a:xfrm rot="2646275">
            <a:off x="-875289" y="-68741"/>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Rounded Corners 11">
            <a:extLst>
              <a:ext uri="{FF2B5EF4-FFF2-40B4-BE49-F238E27FC236}">
                <a16:creationId xmlns:a16="http://schemas.microsoft.com/office/drawing/2014/main" id="{54BE856B-45DC-C6D9-AEBB-4BFD52D0334F}"/>
              </a:ext>
            </a:extLst>
          </p:cNvPr>
          <p:cNvSpPr/>
          <p:nvPr/>
        </p:nvSpPr>
        <p:spPr>
          <a:xfrm rot="2508179">
            <a:off x="1446763" y="-815706"/>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itle 1">
            <a:extLst>
              <a:ext uri="{FF2B5EF4-FFF2-40B4-BE49-F238E27FC236}">
                <a16:creationId xmlns:a16="http://schemas.microsoft.com/office/drawing/2014/main" id="{3127F5F7-4E0E-47F4-2932-F1BDBBB9060E}"/>
              </a:ext>
            </a:extLst>
          </p:cNvPr>
          <p:cNvSpPr txBox="1">
            <a:spLocks/>
          </p:cNvSpPr>
          <p:nvPr/>
        </p:nvSpPr>
        <p:spPr>
          <a:xfrm>
            <a:off x="771350" y="3014539"/>
            <a:ext cx="9144000" cy="2387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en-IN" sz="4000" b="1">
                <a:solidFill>
                  <a:srgbClr val="002060"/>
                </a:solidFill>
              </a:rPr>
              <a:t>Outsourcing Compliance Service </a:t>
            </a:r>
          </a:p>
          <a:p>
            <a:r>
              <a:rPr lang="en-IN" sz="4000"/>
              <a:t>to a Tax Professional</a:t>
            </a:r>
            <a:endParaRPr lang="en-IN" sz="4000" b="1">
              <a:solidFill>
                <a:srgbClr val="002060"/>
              </a:solidFill>
            </a:endParaRPr>
          </a:p>
        </p:txBody>
      </p:sp>
    </p:spTree>
    <p:extLst>
      <p:ext uri="{BB962C8B-B14F-4D97-AF65-F5344CB8AC3E}">
        <p14:creationId xmlns:p14="http://schemas.microsoft.com/office/powerpoint/2010/main" val="28948624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40C72-35AD-464E-72A3-D1A9B31CFD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DC3E82-1090-8893-A6D3-A542DF4B7256}"/>
              </a:ext>
            </a:extLst>
          </p:cNvPr>
          <p:cNvSpPr>
            <a:spLocks noGrp="1"/>
          </p:cNvSpPr>
          <p:nvPr>
            <p:ph type="title"/>
          </p:nvPr>
        </p:nvSpPr>
        <p:spPr/>
        <p:txBody>
          <a:bodyPr/>
          <a:lstStyle/>
          <a:p>
            <a:r>
              <a:rPr lang="en-IN" b="1">
                <a:solidFill>
                  <a:srgbClr val="002060"/>
                </a:solidFill>
              </a:rPr>
              <a:t>Outsourcing Compliance Service </a:t>
            </a:r>
            <a:r>
              <a:rPr lang="en-IN"/>
              <a:t>to a </a:t>
            </a:r>
            <a:br>
              <a:rPr lang="en-IN"/>
            </a:br>
            <a:r>
              <a:rPr lang="en-IN"/>
              <a:t>Tax Professional</a:t>
            </a:r>
            <a:endParaRPr lang="en-IN" b="1">
              <a:solidFill>
                <a:srgbClr val="002060"/>
              </a:solidFill>
            </a:endParaRPr>
          </a:p>
        </p:txBody>
      </p:sp>
      <p:sp>
        <p:nvSpPr>
          <p:cNvPr id="3" name="Content Placeholder 2">
            <a:extLst>
              <a:ext uri="{FF2B5EF4-FFF2-40B4-BE49-F238E27FC236}">
                <a16:creationId xmlns:a16="http://schemas.microsoft.com/office/drawing/2014/main" id="{B09886B1-B13F-30F2-1FCB-0FAD801351D6}"/>
              </a:ext>
            </a:extLst>
          </p:cNvPr>
          <p:cNvSpPr>
            <a:spLocks noGrp="1"/>
          </p:cNvSpPr>
          <p:nvPr>
            <p:ph idx="1"/>
          </p:nvPr>
        </p:nvSpPr>
        <p:spPr/>
        <p:txBody>
          <a:bodyPr>
            <a:noAutofit/>
          </a:bodyPr>
          <a:lstStyle/>
          <a:p>
            <a:pPr marL="0" indent="0" algn="just">
              <a:buNone/>
            </a:pPr>
            <a:r>
              <a:rPr lang="en-US" sz="1600"/>
              <a:t>In today’s business environment, managing compliance has become increasingly challenging. The evolving regulatory landscape demands more experience, skills, and knowledge, especially considering the intricate nature of compliance teams’ responsibilities. These teams not only need to comprehend existing laws and regulations but also stay abreast of frequent changes. Consequently, many organizations are turning to experts providing legal compliance management services to handle these complexities effectively.</a:t>
            </a:r>
          </a:p>
          <a:p>
            <a:pPr marL="0" indent="0" algn="just">
              <a:buNone/>
            </a:pPr>
            <a:r>
              <a:rPr lang="en-US" sz="1600" b="1" u="sng">
                <a:solidFill>
                  <a:srgbClr val="002060"/>
                </a:solidFill>
              </a:rPr>
              <a:t>Why outsource Statutory Compliance Services?</a:t>
            </a:r>
          </a:p>
          <a:p>
            <a:pPr marL="0" indent="0" algn="just">
              <a:buNone/>
            </a:pPr>
            <a:r>
              <a:rPr lang="en-US" sz="1600" b="1"/>
              <a:t>Complex Laws: </a:t>
            </a:r>
            <a:r>
              <a:rPr lang="en-US" sz="1600"/>
              <a:t>Navigating the intricacies of various laws is a daunting task for business owners. A comprehensive understanding of all applicable laws and holistic compliance management is challenging.</a:t>
            </a:r>
          </a:p>
          <a:p>
            <a:pPr marL="0" indent="0" algn="just">
              <a:buNone/>
            </a:pPr>
            <a:r>
              <a:rPr lang="en-US" sz="1600" b="1"/>
              <a:t>Frequent Amendments: </a:t>
            </a:r>
            <a:r>
              <a:rPr lang="en-US" sz="1600"/>
              <a:t>The constant updates in laws, such as the Income-tax Act and Goods &amp; Services Act, require meticulous interpretation and adherence to all provisions.</a:t>
            </a:r>
          </a:p>
          <a:p>
            <a:pPr marL="0" indent="0" algn="just">
              <a:buNone/>
            </a:pPr>
            <a:r>
              <a:rPr lang="en-US" sz="1600" b="1"/>
              <a:t>High Penalties: </a:t>
            </a:r>
            <a:r>
              <a:rPr lang="en-US" sz="1600"/>
              <a:t>Non-compliance can result in substantial penalties, imprisonment, and even the cancellation of your business license.</a:t>
            </a:r>
          </a:p>
          <a:p>
            <a:pPr marL="0" indent="0" algn="just">
              <a:buNone/>
            </a:pPr>
            <a:r>
              <a:rPr lang="en-US" sz="1600" b="1"/>
              <a:t>Strict Enforcement: </a:t>
            </a:r>
            <a:r>
              <a:rPr lang="en-US" sz="1600"/>
              <a:t>Government and regulatory authorities maintain heightened scrutiny, utilizing tools like e-assessments and online show-cause notices to ensure strict compliance.</a:t>
            </a:r>
          </a:p>
        </p:txBody>
      </p:sp>
      <p:sp>
        <p:nvSpPr>
          <p:cNvPr id="5" name="Slide Number Placeholder 4">
            <a:extLst>
              <a:ext uri="{FF2B5EF4-FFF2-40B4-BE49-F238E27FC236}">
                <a16:creationId xmlns:a16="http://schemas.microsoft.com/office/drawing/2014/main" id="{8CE5FB09-8AED-708D-EC13-0A4FC1E49C46}"/>
              </a:ext>
            </a:extLst>
          </p:cNvPr>
          <p:cNvSpPr>
            <a:spLocks noGrp="1"/>
          </p:cNvSpPr>
          <p:nvPr>
            <p:ph type="sldNum" sz="quarter" idx="12"/>
          </p:nvPr>
        </p:nvSpPr>
        <p:spPr/>
        <p:txBody>
          <a:bodyPr/>
          <a:lstStyle/>
          <a:p>
            <a:fld id="{51106E2C-066D-4005-8388-75895575757B}" type="slidenum">
              <a:rPr lang="en-IN" smtClean="0"/>
              <a:t>93</a:t>
            </a:fld>
            <a:endParaRPr lang="en-IN"/>
          </a:p>
        </p:txBody>
      </p:sp>
      <p:sp>
        <p:nvSpPr>
          <p:cNvPr id="4" name="Rectangle: Rounded Corners 3">
            <a:extLst>
              <a:ext uri="{FF2B5EF4-FFF2-40B4-BE49-F238E27FC236}">
                <a16:creationId xmlns:a16="http://schemas.microsoft.com/office/drawing/2014/main" id="{241B98B1-DA40-0284-32D5-E5805F961AE2}"/>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A7CF4B92-EFE3-937D-5BC9-7005D25F8C81}"/>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E3E3B7F2-35D0-B21F-4488-90C51A8C604A}"/>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900FD763-C401-AB59-887C-4CA7F9FF6222}"/>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6414990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D6E95-8673-300D-658E-3B62DB720C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D70EF4-7100-7EC1-1CD5-943D00C4548F}"/>
              </a:ext>
            </a:extLst>
          </p:cNvPr>
          <p:cNvSpPr>
            <a:spLocks noGrp="1"/>
          </p:cNvSpPr>
          <p:nvPr>
            <p:ph type="title"/>
          </p:nvPr>
        </p:nvSpPr>
        <p:spPr/>
        <p:txBody>
          <a:bodyPr/>
          <a:lstStyle/>
          <a:p>
            <a:r>
              <a:rPr lang="en-IN" b="1">
                <a:solidFill>
                  <a:srgbClr val="002060"/>
                </a:solidFill>
              </a:rPr>
              <a:t>Outsourcing Compliance Service </a:t>
            </a:r>
            <a:r>
              <a:rPr lang="en-IN"/>
              <a:t>to a </a:t>
            </a:r>
            <a:br>
              <a:rPr lang="en-IN"/>
            </a:br>
            <a:r>
              <a:rPr lang="en-IN"/>
              <a:t>Tax Professional</a:t>
            </a:r>
            <a:endParaRPr lang="en-IN" b="1">
              <a:solidFill>
                <a:srgbClr val="002060"/>
              </a:solidFill>
            </a:endParaRPr>
          </a:p>
        </p:txBody>
      </p:sp>
      <p:sp>
        <p:nvSpPr>
          <p:cNvPr id="3" name="Content Placeholder 2">
            <a:extLst>
              <a:ext uri="{FF2B5EF4-FFF2-40B4-BE49-F238E27FC236}">
                <a16:creationId xmlns:a16="http://schemas.microsoft.com/office/drawing/2014/main" id="{0066E773-7F5C-9379-7ACB-3E7FAE848745}"/>
              </a:ext>
            </a:extLst>
          </p:cNvPr>
          <p:cNvSpPr>
            <a:spLocks noGrp="1"/>
          </p:cNvSpPr>
          <p:nvPr>
            <p:ph idx="1"/>
          </p:nvPr>
        </p:nvSpPr>
        <p:spPr/>
        <p:txBody>
          <a:bodyPr>
            <a:noAutofit/>
          </a:bodyPr>
          <a:lstStyle/>
          <a:p>
            <a:pPr marL="0" indent="0" algn="just">
              <a:buNone/>
            </a:pPr>
            <a:r>
              <a:rPr lang="en-US" sz="1600" b="1" u="sng">
                <a:solidFill>
                  <a:srgbClr val="002060"/>
                </a:solidFill>
              </a:rPr>
              <a:t>Benefits of Outsourcing Compliance Services to a Professional</a:t>
            </a:r>
          </a:p>
          <a:p>
            <a:pPr marL="0" indent="0" algn="just">
              <a:buNone/>
            </a:pPr>
            <a:r>
              <a:rPr lang="en-US" sz="1600" b="1"/>
              <a:t>Time Savings: </a:t>
            </a:r>
            <a:r>
              <a:rPr lang="en-US" sz="1600"/>
              <a:t>Outsourcing compliance functions like GST and TDS Return filings, Accounting, and ROC filings to professionals allows business owners more time to focus on core activities and achieve a better work-life balance.</a:t>
            </a:r>
          </a:p>
          <a:p>
            <a:pPr marL="0" indent="0" algn="just">
              <a:buNone/>
            </a:pPr>
            <a:r>
              <a:rPr lang="en-US" sz="1600" b="1"/>
              <a:t>A Better Understanding of Laws: </a:t>
            </a:r>
            <a:r>
              <a:rPr lang="en-US" sz="1600"/>
              <a:t>Professionals stay updated on the latest regulations and rule changes, ensuring timely compliance and relieving business owners from the burden of constantly monitoring legal updates.</a:t>
            </a:r>
          </a:p>
          <a:p>
            <a:pPr marL="0" indent="0" algn="just">
              <a:buNone/>
            </a:pPr>
            <a:r>
              <a:rPr lang="en-US" sz="1600" b="1"/>
              <a:t>Prevention of Legal Trouble: </a:t>
            </a:r>
            <a:r>
              <a:rPr lang="en-US" sz="1600"/>
              <a:t>Professionals, with their expertise and daily exposure, are adept at avoiding errors in compliance requirements, preventing businesses from facing legal troubles and potential fines.</a:t>
            </a:r>
          </a:p>
          <a:p>
            <a:pPr marL="0" indent="0" algn="just">
              <a:buNone/>
            </a:pPr>
            <a:r>
              <a:rPr lang="en-US" sz="1600" b="1"/>
              <a:t>Professional Reputation: </a:t>
            </a:r>
            <a:r>
              <a:rPr lang="en-US" sz="1600"/>
              <a:t>Outsourcing to the right professionals enhances your company’s reputation, vital for new businesses looking to build networks with banks and investors.</a:t>
            </a:r>
          </a:p>
          <a:p>
            <a:pPr marL="0" indent="0" algn="just">
              <a:buNone/>
            </a:pPr>
            <a:r>
              <a:rPr lang="en-US" sz="1600" b="1"/>
              <a:t>Expertise: </a:t>
            </a:r>
            <a:r>
              <a:rPr lang="en-US" sz="1600"/>
              <a:t>Outsourcing ensures compliance is handled at an expert level. Skilled professionals understand best practices and efficiently assign tasks to maintain effective compliance.</a:t>
            </a:r>
          </a:p>
          <a:p>
            <a:pPr marL="0" indent="0" algn="just">
              <a:buNone/>
            </a:pPr>
            <a:r>
              <a:rPr lang="en-US" sz="1600" b="1"/>
              <a:t>Accuracy: </a:t>
            </a:r>
            <a:r>
              <a:rPr lang="en-US" sz="1600"/>
              <a:t>Experienced professionals with knowledge of various software ensure accurate and consistent results tailored to the specific needs of each business.</a:t>
            </a:r>
          </a:p>
          <a:p>
            <a:pPr marL="0" indent="0" algn="just">
              <a:buNone/>
            </a:pPr>
            <a:endParaRPr lang="en-US" sz="1600"/>
          </a:p>
        </p:txBody>
      </p:sp>
      <p:sp>
        <p:nvSpPr>
          <p:cNvPr id="5" name="Slide Number Placeholder 4">
            <a:extLst>
              <a:ext uri="{FF2B5EF4-FFF2-40B4-BE49-F238E27FC236}">
                <a16:creationId xmlns:a16="http://schemas.microsoft.com/office/drawing/2014/main" id="{1F06C625-0B88-78F7-A82E-BD01F586D77C}"/>
              </a:ext>
            </a:extLst>
          </p:cNvPr>
          <p:cNvSpPr>
            <a:spLocks noGrp="1"/>
          </p:cNvSpPr>
          <p:nvPr>
            <p:ph type="sldNum" sz="quarter" idx="12"/>
          </p:nvPr>
        </p:nvSpPr>
        <p:spPr/>
        <p:txBody>
          <a:bodyPr/>
          <a:lstStyle/>
          <a:p>
            <a:fld id="{51106E2C-066D-4005-8388-75895575757B}" type="slidenum">
              <a:rPr lang="en-IN" smtClean="0"/>
              <a:t>94</a:t>
            </a:fld>
            <a:endParaRPr lang="en-IN"/>
          </a:p>
        </p:txBody>
      </p:sp>
      <p:sp>
        <p:nvSpPr>
          <p:cNvPr id="4" name="Rectangle: Rounded Corners 3">
            <a:extLst>
              <a:ext uri="{FF2B5EF4-FFF2-40B4-BE49-F238E27FC236}">
                <a16:creationId xmlns:a16="http://schemas.microsoft.com/office/drawing/2014/main" id="{49F7447D-257F-587D-0D07-DCF983FB90E9}"/>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E5847739-085A-7903-B8F2-E579A4306D91}"/>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3ED6D57A-AC32-DFB6-74E3-A137C761D2CF}"/>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070959CC-A317-ED4D-DC65-76F99ED89C62}"/>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537976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2C269-6007-A5F0-49D0-92F02450F8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52B4EB-563C-C751-6A99-E1089F959036}"/>
              </a:ext>
            </a:extLst>
          </p:cNvPr>
          <p:cNvSpPr>
            <a:spLocks noGrp="1"/>
          </p:cNvSpPr>
          <p:nvPr>
            <p:ph type="title"/>
          </p:nvPr>
        </p:nvSpPr>
        <p:spPr/>
        <p:txBody>
          <a:bodyPr/>
          <a:lstStyle/>
          <a:p>
            <a:r>
              <a:rPr lang="en-IN" b="1">
                <a:solidFill>
                  <a:srgbClr val="002060"/>
                </a:solidFill>
              </a:rPr>
              <a:t>Outsourcing Compliance Service </a:t>
            </a:r>
            <a:r>
              <a:rPr lang="en-IN"/>
              <a:t>to a </a:t>
            </a:r>
            <a:br>
              <a:rPr lang="en-IN"/>
            </a:br>
            <a:r>
              <a:rPr lang="en-IN"/>
              <a:t>Tax Professional</a:t>
            </a:r>
            <a:endParaRPr lang="en-IN" b="1">
              <a:solidFill>
                <a:srgbClr val="002060"/>
              </a:solidFill>
            </a:endParaRPr>
          </a:p>
        </p:txBody>
      </p:sp>
      <p:sp>
        <p:nvSpPr>
          <p:cNvPr id="3" name="Content Placeholder 2">
            <a:extLst>
              <a:ext uri="{FF2B5EF4-FFF2-40B4-BE49-F238E27FC236}">
                <a16:creationId xmlns:a16="http://schemas.microsoft.com/office/drawing/2014/main" id="{F26EC427-01E6-0627-742D-7846C8366867}"/>
              </a:ext>
            </a:extLst>
          </p:cNvPr>
          <p:cNvSpPr>
            <a:spLocks noGrp="1"/>
          </p:cNvSpPr>
          <p:nvPr>
            <p:ph idx="1"/>
          </p:nvPr>
        </p:nvSpPr>
        <p:spPr/>
        <p:txBody>
          <a:bodyPr>
            <a:noAutofit/>
          </a:bodyPr>
          <a:lstStyle/>
          <a:p>
            <a:pPr marL="0" indent="0" algn="just">
              <a:buNone/>
            </a:pPr>
            <a:r>
              <a:rPr lang="en-US" sz="1600" b="1" u="sng">
                <a:solidFill>
                  <a:srgbClr val="002060"/>
                </a:solidFill>
              </a:rPr>
              <a:t>Benefits of Outsourcing Compliance Services to a Professional</a:t>
            </a:r>
          </a:p>
          <a:p>
            <a:pPr marL="0" indent="0" algn="just">
              <a:buNone/>
            </a:pPr>
            <a:r>
              <a:rPr lang="en-US" sz="1600" b="1"/>
              <a:t>Focus: </a:t>
            </a:r>
            <a:r>
              <a:rPr lang="en-US" sz="1600"/>
              <a:t>Dedicated compliance management teams help business owners concentrate on core activities, relieving them of the burden of managing complex legal compliances.</a:t>
            </a:r>
          </a:p>
          <a:p>
            <a:pPr marL="0" indent="0" algn="just">
              <a:buNone/>
            </a:pPr>
            <a:r>
              <a:rPr lang="en-US" sz="1600" b="1"/>
              <a:t>Permanent Solution to Disruptions: </a:t>
            </a:r>
            <a:r>
              <a:rPr lang="en-US" sz="1600"/>
              <a:t>Outsourcing minimizes disruptions in compliance management, avoiding turnover costs associated with key personnel changes.</a:t>
            </a:r>
          </a:p>
          <a:p>
            <a:pPr marL="0" indent="0" algn="just">
              <a:buNone/>
            </a:pPr>
            <a:r>
              <a:rPr lang="en-US" sz="1600" b="1"/>
              <a:t>Scalability Options: </a:t>
            </a:r>
            <a:r>
              <a:rPr lang="en-US" sz="1600"/>
              <a:t>Outsourcing provides flexibility, allowing organizations to expand or cut back operations easily, adapting to business needs effectively.</a:t>
            </a:r>
          </a:p>
        </p:txBody>
      </p:sp>
      <p:sp>
        <p:nvSpPr>
          <p:cNvPr id="5" name="Slide Number Placeholder 4">
            <a:extLst>
              <a:ext uri="{FF2B5EF4-FFF2-40B4-BE49-F238E27FC236}">
                <a16:creationId xmlns:a16="http://schemas.microsoft.com/office/drawing/2014/main" id="{F3D17C1F-C849-4D89-2C62-D0B4EBD26ECF}"/>
              </a:ext>
            </a:extLst>
          </p:cNvPr>
          <p:cNvSpPr>
            <a:spLocks noGrp="1"/>
          </p:cNvSpPr>
          <p:nvPr>
            <p:ph type="sldNum" sz="quarter" idx="12"/>
          </p:nvPr>
        </p:nvSpPr>
        <p:spPr/>
        <p:txBody>
          <a:bodyPr/>
          <a:lstStyle/>
          <a:p>
            <a:fld id="{51106E2C-066D-4005-8388-75895575757B}" type="slidenum">
              <a:rPr lang="en-IN" smtClean="0"/>
              <a:t>95</a:t>
            </a:fld>
            <a:endParaRPr lang="en-IN"/>
          </a:p>
        </p:txBody>
      </p:sp>
      <p:sp>
        <p:nvSpPr>
          <p:cNvPr id="4" name="Rectangle: Rounded Corners 3">
            <a:extLst>
              <a:ext uri="{FF2B5EF4-FFF2-40B4-BE49-F238E27FC236}">
                <a16:creationId xmlns:a16="http://schemas.microsoft.com/office/drawing/2014/main" id="{D5D7F20C-9813-5639-3FB5-4A257C6078CF}"/>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990B657D-85AB-F25B-6CFA-EFCD2F6F4EAC}"/>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AB7B3EB7-E4BB-617E-2C28-C022BC853353}"/>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44CD0C94-D928-200A-E7AE-4921C1F3C636}"/>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9784629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7F971-47A0-F052-2874-CCC70328821F}"/>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A607591E-F5AE-83C4-4853-EBA0A1A266F0}"/>
              </a:ext>
            </a:extLst>
          </p:cNvPr>
          <p:cNvSpPr/>
          <p:nvPr/>
        </p:nvSpPr>
        <p:spPr>
          <a:xfrm rot="2500939">
            <a:off x="10744816" y="2853337"/>
            <a:ext cx="3162448" cy="3506664"/>
          </a:xfrm>
          <a:prstGeom prst="roundRect">
            <a:avLst/>
          </a:prstGeom>
          <a:solidFill>
            <a:srgbClr val="B8B8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a:extLst>
              <a:ext uri="{FF2B5EF4-FFF2-40B4-BE49-F238E27FC236}">
                <a16:creationId xmlns:a16="http://schemas.microsoft.com/office/drawing/2014/main" id="{661C2DD4-9545-F841-99FA-961E7F7E07AC}"/>
              </a:ext>
            </a:extLst>
          </p:cNvPr>
          <p:cNvSpPr>
            <a:spLocks noGrp="1"/>
          </p:cNvSpPr>
          <p:nvPr>
            <p:ph type="sldNum" sz="quarter" idx="12"/>
          </p:nvPr>
        </p:nvSpPr>
        <p:spPr/>
        <p:txBody>
          <a:bodyPr/>
          <a:lstStyle/>
          <a:p>
            <a:fld id="{51106E2C-066D-4005-8388-75895575757B}" type="slidenum">
              <a:rPr lang="en-IN" smtClean="0"/>
              <a:t>96</a:t>
            </a:fld>
            <a:endParaRPr lang="en-IN"/>
          </a:p>
        </p:txBody>
      </p:sp>
      <p:sp>
        <p:nvSpPr>
          <p:cNvPr id="8" name="Rectangle: Rounded Corners 7">
            <a:extLst>
              <a:ext uri="{FF2B5EF4-FFF2-40B4-BE49-F238E27FC236}">
                <a16:creationId xmlns:a16="http://schemas.microsoft.com/office/drawing/2014/main" id="{AFC446F8-9725-294E-210E-DB3EB4103C6E}"/>
              </a:ext>
            </a:extLst>
          </p:cNvPr>
          <p:cNvSpPr/>
          <p:nvPr/>
        </p:nvSpPr>
        <p:spPr>
          <a:xfrm rot="18759444">
            <a:off x="7059059" y="4341896"/>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FF7375F0-E64C-9CCA-CD02-6B796E800E33}"/>
              </a:ext>
            </a:extLst>
          </p:cNvPr>
          <p:cNvSpPr/>
          <p:nvPr/>
        </p:nvSpPr>
        <p:spPr>
          <a:xfrm rot="2500939">
            <a:off x="8685126" y="2320734"/>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601BB60E-4E3E-3EA3-00CE-B6C062F5A004}"/>
              </a:ext>
            </a:extLst>
          </p:cNvPr>
          <p:cNvSpPr/>
          <p:nvPr/>
        </p:nvSpPr>
        <p:spPr>
          <a:xfrm rot="2508179">
            <a:off x="9988829" y="6187607"/>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E6AD1B70-67B5-68B4-86A1-186C356D3FFB}"/>
              </a:ext>
            </a:extLst>
          </p:cNvPr>
          <p:cNvSpPr/>
          <p:nvPr/>
        </p:nvSpPr>
        <p:spPr>
          <a:xfrm rot="2646275">
            <a:off x="-875289" y="-68741"/>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Rounded Corners 11">
            <a:extLst>
              <a:ext uri="{FF2B5EF4-FFF2-40B4-BE49-F238E27FC236}">
                <a16:creationId xmlns:a16="http://schemas.microsoft.com/office/drawing/2014/main" id="{82F0A7BF-023A-2953-03B4-EC9C1A3E10B1}"/>
              </a:ext>
            </a:extLst>
          </p:cNvPr>
          <p:cNvSpPr/>
          <p:nvPr/>
        </p:nvSpPr>
        <p:spPr>
          <a:xfrm rot="2508179">
            <a:off x="1446763" y="-815706"/>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itle 1">
            <a:extLst>
              <a:ext uri="{FF2B5EF4-FFF2-40B4-BE49-F238E27FC236}">
                <a16:creationId xmlns:a16="http://schemas.microsoft.com/office/drawing/2014/main" id="{1E8C4A85-36A7-DAAD-175F-AFF4A3BCEA57}"/>
              </a:ext>
            </a:extLst>
          </p:cNvPr>
          <p:cNvSpPr txBox="1">
            <a:spLocks/>
          </p:cNvSpPr>
          <p:nvPr/>
        </p:nvSpPr>
        <p:spPr>
          <a:xfrm>
            <a:off x="771350" y="3014539"/>
            <a:ext cx="9144000" cy="2387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en-IN" sz="4000" b="1">
                <a:solidFill>
                  <a:srgbClr val="002060"/>
                </a:solidFill>
              </a:rPr>
              <a:t>Technology </a:t>
            </a:r>
          </a:p>
          <a:p>
            <a:r>
              <a:rPr lang="en-IN" sz="4000"/>
              <a:t>and Audit Assurance</a:t>
            </a:r>
            <a:endParaRPr lang="en-IN" sz="4000" b="1">
              <a:solidFill>
                <a:srgbClr val="002060"/>
              </a:solidFill>
            </a:endParaRPr>
          </a:p>
        </p:txBody>
      </p:sp>
    </p:spTree>
    <p:extLst>
      <p:ext uri="{BB962C8B-B14F-4D97-AF65-F5344CB8AC3E}">
        <p14:creationId xmlns:p14="http://schemas.microsoft.com/office/powerpoint/2010/main" val="38018267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0A3E1-385F-E6F8-C99C-BA4A0342E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17424-8A03-B0F3-0755-221103721F6F}"/>
              </a:ext>
            </a:extLst>
          </p:cNvPr>
          <p:cNvSpPr>
            <a:spLocks noGrp="1"/>
          </p:cNvSpPr>
          <p:nvPr>
            <p:ph type="title"/>
          </p:nvPr>
        </p:nvSpPr>
        <p:spPr/>
        <p:txBody>
          <a:bodyPr/>
          <a:lstStyle/>
          <a:p>
            <a:r>
              <a:rPr lang="en-IN" b="1">
                <a:solidFill>
                  <a:srgbClr val="002060"/>
                </a:solidFill>
              </a:rPr>
              <a:t>Technology </a:t>
            </a:r>
            <a:r>
              <a:rPr lang="en-IN"/>
              <a:t>and Audit Assurance</a:t>
            </a:r>
            <a:endParaRPr lang="en-IN" b="1">
              <a:solidFill>
                <a:srgbClr val="002060"/>
              </a:solidFill>
            </a:endParaRPr>
          </a:p>
        </p:txBody>
      </p:sp>
      <p:sp>
        <p:nvSpPr>
          <p:cNvPr id="3" name="Content Placeholder 2">
            <a:extLst>
              <a:ext uri="{FF2B5EF4-FFF2-40B4-BE49-F238E27FC236}">
                <a16:creationId xmlns:a16="http://schemas.microsoft.com/office/drawing/2014/main" id="{CC0A41FD-FEB2-9778-CB71-817623101CD3}"/>
              </a:ext>
            </a:extLst>
          </p:cNvPr>
          <p:cNvSpPr>
            <a:spLocks noGrp="1"/>
          </p:cNvSpPr>
          <p:nvPr>
            <p:ph idx="1"/>
          </p:nvPr>
        </p:nvSpPr>
        <p:spPr/>
        <p:txBody>
          <a:bodyPr>
            <a:noAutofit/>
          </a:bodyPr>
          <a:lstStyle/>
          <a:p>
            <a:pPr marL="0" indent="0" algn="just">
              <a:buNone/>
            </a:pPr>
            <a:r>
              <a:rPr lang="en-US" sz="1600" b="1" u="sng">
                <a:solidFill>
                  <a:srgbClr val="002060"/>
                </a:solidFill>
              </a:rPr>
              <a:t>Data Analytics:</a:t>
            </a:r>
            <a:r>
              <a:rPr lang="en-US" sz="1600" b="1"/>
              <a:t> </a:t>
            </a:r>
          </a:p>
          <a:p>
            <a:pPr algn="just"/>
            <a:r>
              <a:rPr lang="en-US" sz="1600"/>
              <a:t>Data analytics tools help CAs </a:t>
            </a:r>
            <a:r>
              <a:rPr lang="en-US" sz="1600" err="1"/>
              <a:t>analyse</a:t>
            </a:r>
            <a:r>
              <a:rPr lang="en-US" sz="1600"/>
              <a:t> large volumes of financial data quickly and accurately. These tools can identify trends, anomalies, and patterns that would be difficult to detect manually. </a:t>
            </a:r>
          </a:p>
          <a:p>
            <a:pPr algn="just"/>
            <a:r>
              <a:rPr lang="en-US" sz="1600"/>
              <a:t>CAs use data analytics to improve risk assessment, focusing on areas with higher risk of non compliance or discrepancies. This allows them to conduct more targeted and efficient audits. </a:t>
            </a:r>
          </a:p>
          <a:p>
            <a:pPr marL="0" indent="0" algn="just">
              <a:buNone/>
            </a:pPr>
            <a:r>
              <a:rPr lang="en-US" sz="1600" b="1" u="sng">
                <a:solidFill>
                  <a:srgbClr val="002060"/>
                </a:solidFill>
              </a:rPr>
              <a:t>Automation:</a:t>
            </a:r>
            <a:r>
              <a:rPr lang="en-US" sz="1600" b="1"/>
              <a:t> </a:t>
            </a:r>
          </a:p>
          <a:p>
            <a:pPr algn="just"/>
            <a:r>
              <a:rPr lang="en-US" sz="1600"/>
              <a:t>Automation software automates repetitive tasks such as data entry, calculations, and report generation. This reduces human error and allows CAs to focus on higher-level audit and assurance activities. </a:t>
            </a:r>
          </a:p>
          <a:p>
            <a:pPr algn="just"/>
            <a:r>
              <a:rPr lang="en-US" sz="1600"/>
              <a:t>Automated audit tools can generate audit trails, document reviews, and compliance checks, streamlining the entire audit process.</a:t>
            </a:r>
          </a:p>
          <a:p>
            <a:pPr marL="0" indent="0" algn="just">
              <a:buNone/>
            </a:pPr>
            <a:r>
              <a:rPr lang="en-US" sz="1600" b="1" u="sng">
                <a:solidFill>
                  <a:srgbClr val="002060"/>
                </a:solidFill>
              </a:rPr>
              <a:t>Artificial Intelligence (AI):</a:t>
            </a:r>
            <a:r>
              <a:rPr lang="en-US" sz="1600" b="1"/>
              <a:t> </a:t>
            </a:r>
          </a:p>
          <a:p>
            <a:pPr algn="just"/>
            <a:r>
              <a:rPr lang="en-US" sz="1600"/>
              <a:t>AI algorithms can be used to automate complex analyses, identify patterns in financial data, and even predict areas of non-compliance. </a:t>
            </a:r>
          </a:p>
          <a:p>
            <a:pPr algn="just"/>
            <a:r>
              <a:rPr lang="en-US" sz="1600"/>
              <a:t>AI-based tools assist CAs in evaluating large datasets, conducting risk assessments, and generating insights that inform audit strategies.</a:t>
            </a:r>
          </a:p>
        </p:txBody>
      </p:sp>
      <p:sp>
        <p:nvSpPr>
          <p:cNvPr id="5" name="Slide Number Placeholder 4">
            <a:extLst>
              <a:ext uri="{FF2B5EF4-FFF2-40B4-BE49-F238E27FC236}">
                <a16:creationId xmlns:a16="http://schemas.microsoft.com/office/drawing/2014/main" id="{AEE333AC-A222-4FB3-304F-E812647A08BE}"/>
              </a:ext>
            </a:extLst>
          </p:cNvPr>
          <p:cNvSpPr>
            <a:spLocks noGrp="1"/>
          </p:cNvSpPr>
          <p:nvPr>
            <p:ph type="sldNum" sz="quarter" idx="12"/>
          </p:nvPr>
        </p:nvSpPr>
        <p:spPr/>
        <p:txBody>
          <a:bodyPr/>
          <a:lstStyle/>
          <a:p>
            <a:fld id="{51106E2C-066D-4005-8388-75895575757B}" type="slidenum">
              <a:rPr lang="en-IN" smtClean="0"/>
              <a:t>97</a:t>
            </a:fld>
            <a:endParaRPr lang="en-IN"/>
          </a:p>
        </p:txBody>
      </p:sp>
      <p:sp>
        <p:nvSpPr>
          <p:cNvPr id="4" name="Rectangle: Rounded Corners 3">
            <a:extLst>
              <a:ext uri="{FF2B5EF4-FFF2-40B4-BE49-F238E27FC236}">
                <a16:creationId xmlns:a16="http://schemas.microsoft.com/office/drawing/2014/main" id="{73802F8A-128D-8FC6-3ADE-8B77B1E1F937}"/>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B2C9C657-56D2-8318-4155-085FC68ED5AB}"/>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F3BA5BB0-D2FE-F325-BED5-762C5EB2BBEC}"/>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E385FEC3-1E94-9877-37EF-F21395906E9C}"/>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7629710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623B0-D44C-53DE-D044-78B85B08D9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4DBC86-10F6-3E42-0100-ADAB14B494CA}"/>
              </a:ext>
            </a:extLst>
          </p:cNvPr>
          <p:cNvSpPr>
            <a:spLocks noGrp="1"/>
          </p:cNvSpPr>
          <p:nvPr>
            <p:ph type="title"/>
          </p:nvPr>
        </p:nvSpPr>
        <p:spPr/>
        <p:txBody>
          <a:bodyPr/>
          <a:lstStyle/>
          <a:p>
            <a:r>
              <a:rPr lang="en-IN" b="1">
                <a:solidFill>
                  <a:srgbClr val="002060"/>
                </a:solidFill>
              </a:rPr>
              <a:t>Technology </a:t>
            </a:r>
            <a:r>
              <a:rPr lang="en-IN"/>
              <a:t>and Audit Assurance</a:t>
            </a:r>
            <a:endParaRPr lang="en-IN" b="1">
              <a:solidFill>
                <a:srgbClr val="002060"/>
              </a:solidFill>
            </a:endParaRPr>
          </a:p>
        </p:txBody>
      </p:sp>
      <p:sp>
        <p:nvSpPr>
          <p:cNvPr id="3" name="Content Placeholder 2">
            <a:extLst>
              <a:ext uri="{FF2B5EF4-FFF2-40B4-BE49-F238E27FC236}">
                <a16:creationId xmlns:a16="http://schemas.microsoft.com/office/drawing/2014/main" id="{425E83BD-4270-2598-7C54-69D6E30B8EFE}"/>
              </a:ext>
            </a:extLst>
          </p:cNvPr>
          <p:cNvSpPr>
            <a:spLocks noGrp="1"/>
          </p:cNvSpPr>
          <p:nvPr>
            <p:ph idx="1"/>
          </p:nvPr>
        </p:nvSpPr>
        <p:spPr/>
        <p:txBody>
          <a:bodyPr>
            <a:noAutofit/>
          </a:bodyPr>
          <a:lstStyle/>
          <a:p>
            <a:pPr marL="0" indent="0" algn="just">
              <a:buNone/>
            </a:pPr>
            <a:r>
              <a:rPr lang="en-US" sz="1600" b="1" u="sng">
                <a:solidFill>
                  <a:srgbClr val="002060"/>
                </a:solidFill>
              </a:rPr>
              <a:t>Cloud-based Systems</a:t>
            </a:r>
            <a:endParaRPr lang="en-US" sz="1600" b="1"/>
          </a:p>
          <a:p>
            <a:pPr algn="just"/>
            <a:r>
              <a:rPr lang="en-US" sz="1600"/>
              <a:t>Cloud-based platforms allow CAs to access and share data securely from any location. This enhances collaboration among audit teams and clients. </a:t>
            </a:r>
          </a:p>
          <a:p>
            <a:pPr algn="just"/>
            <a:r>
              <a:rPr lang="en-US" sz="1600"/>
              <a:t>Cloud systems also facilitate real-time data analysis, enabling CAs to work with the most current information during audits. </a:t>
            </a:r>
          </a:p>
          <a:p>
            <a:pPr marL="0" indent="0" algn="just">
              <a:buNone/>
            </a:pPr>
            <a:r>
              <a:rPr lang="en-US" sz="1600" b="1" u="sng">
                <a:solidFill>
                  <a:srgbClr val="002060"/>
                </a:solidFill>
              </a:rPr>
              <a:t>Document Management Systems:</a:t>
            </a:r>
            <a:r>
              <a:rPr lang="en-US" sz="1600" b="1"/>
              <a:t> </a:t>
            </a:r>
          </a:p>
          <a:p>
            <a:pPr algn="just"/>
            <a:r>
              <a:rPr lang="en-US" sz="1600"/>
              <a:t>These systems help CAs manage, organize, and retrieve documents efficiently. They also provide version control, ensuring the accuracy and consistency of audit documentation. </a:t>
            </a:r>
          </a:p>
          <a:p>
            <a:pPr algn="just"/>
            <a:r>
              <a:rPr lang="en-US" sz="1600"/>
              <a:t>Document management systems can integrate with other audit tools, creating a seamless workflow for tax audit and assurance processes.</a:t>
            </a:r>
          </a:p>
          <a:p>
            <a:pPr marL="0" indent="0" algn="just">
              <a:buNone/>
            </a:pPr>
            <a:r>
              <a:rPr lang="en-US" sz="1600" b="1" u="sng">
                <a:solidFill>
                  <a:srgbClr val="002060"/>
                </a:solidFill>
              </a:rPr>
              <a:t>Blockchain Technology:</a:t>
            </a:r>
            <a:r>
              <a:rPr lang="en-US" sz="1600" b="1"/>
              <a:t> </a:t>
            </a:r>
          </a:p>
          <a:p>
            <a:pPr algn="just"/>
            <a:r>
              <a:rPr lang="en-US" sz="1600"/>
              <a:t>Although still emerging in tax audit, blockchain technology offers a secure and transparent way to record financial transactions. It can be used to verify the authenticity of financial data and ensure the immutability of audit trails. </a:t>
            </a:r>
          </a:p>
          <a:p>
            <a:pPr algn="just"/>
            <a:r>
              <a:rPr lang="en-US" sz="1600"/>
              <a:t>CAs in Bengaluru are beginning to explore blockchain for its potential to enhance data security and reduce fraud in financial transactions.</a:t>
            </a:r>
          </a:p>
        </p:txBody>
      </p:sp>
      <p:sp>
        <p:nvSpPr>
          <p:cNvPr id="5" name="Slide Number Placeholder 4">
            <a:extLst>
              <a:ext uri="{FF2B5EF4-FFF2-40B4-BE49-F238E27FC236}">
                <a16:creationId xmlns:a16="http://schemas.microsoft.com/office/drawing/2014/main" id="{33FFF972-CDEA-78C0-95CD-14B756725AB0}"/>
              </a:ext>
            </a:extLst>
          </p:cNvPr>
          <p:cNvSpPr>
            <a:spLocks noGrp="1"/>
          </p:cNvSpPr>
          <p:nvPr>
            <p:ph type="sldNum" sz="quarter" idx="12"/>
          </p:nvPr>
        </p:nvSpPr>
        <p:spPr/>
        <p:txBody>
          <a:bodyPr/>
          <a:lstStyle/>
          <a:p>
            <a:fld id="{51106E2C-066D-4005-8388-75895575757B}" type="slidenum">
              <a:rPr lang="en-IN" smtClean="0"/>
              <a:t>98</a:t>
            </a:fld>
            <a:endParaRPr lang="en-IN"/>
          </a:p>
        </p:txBody>
      </p:sp>
      <p:sp>
        <p:nvSpPr>
          <p:cNvPr id="4" name="Rectangle: Rounded Corners 3">
            <a:extLst>
              <a:ext uri="{FF2B5EF4-FFF2-40B4-BE49-F238E27FC236}">
                <a16:creationId xmlns:a16="http://schemas.microsoft.com/office/drawing/2014/main" id="{BA2092D6-C240-6AB4-FF4A-C002AC80B42F}"/>
              </a:ext>
            </a:extLst>
          </p:cNvPr>
          <p:cNvSpPr/>
          <p:nvPr/>
        </p:nvSpPr>
        <p:spPr>
          <a:xfrm rot="18759444">
            <a:off x="7532798" y="6690740"/>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1BE57997-D5DE-A74C-7ED6-60F440D01A17}"/>
              </a:ext>
            </a:extLst>
          </p:cNvPr>
          <p:cNvSpPr/>
          <p:nvPr/>
        </p:nvSpPr>
        <p:spPr>
          <a:xfrm rot="2508179">
            <a:off x="11724721" y="3528051"/>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40AD7D74-C75A-CA26-ACA1-4F754DDAB8B4}"/>
              </a:ext>
            </a:extLst>
          </p:cNvPr>
          <p:cNvSpPr/>
          <p:nvPr/>
        </p:nvSpPr>
        <p:spPr>
          <a:xfrm rot="2500939">
            <a:off x="-665854" y="-1430325"/>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5981E220-91F6-32D7-3825-02DEAE16D75F}"/>
              </a:ext>
            </a:extLst>
          </p:cNvPr>
          <p:cNvSpPr/>
          <p:nvPr/>
        </p:nvSpPr>
        <p:spPr>
          <a:xfrm rot="2646275">
            <a:off x="-2384507" y="3140063"/>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204668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B63CA-0EF4-B3EE-D068-A6415F4BD61A}"/>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AB44378C-212F-F74B-3ABA-30078A679F2C}"/>
              </a:ext>
            </a:extLst>
          </p:cNvPr>
          <p:cNvSpPr/>
          <p:nvPr/>
        </p:nvSpPr>
        <p:spPr>
          <a:xfrm rot="2500939">
            <a:off x="10744816" y="2853337"/>
            <a:ext cx="3162448" cy="3506664"/>
          </a:xfrm>
          <a:prstGeom prst="roundRect">
            <a:avLst/>
          </a:prstGeom>
          <a:solidFill>
            <a:srgbClr val="B8B8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a:extLst>
              <a:ext uri="{FF2B5EF4-FFF2-40B4-BE49-F238E27FC236}">
                <a16:creationId xmlns:a16="http://schemas.microsoft.com/office/drawing/2014/main" id="{D81B0CEE-67B3-5555-E535-78CCC4CFE6A0}"/>
              </a:ext>
            </a:extLst>
          </p:cNvPr>
          <p:cNvSpPr>
            <a:spLocks noGrp="1"/>
          </p:cNvSpPr>
          <p:nvPr>
            <p:ph type="sldNum" sz="quarter" idx="12"/>
          </p:nvPr>
        </p:nvSpPr>
        <p:spPr/>
        <p:txBody>
          <a:bodyPr/>
          <a:lstStyle/>
          <a:p>
            <a:fld id="{51106E2C-066D-4005-8388-75895575757B}" type="slidenum">
              <a:rPr lang="en-IN" smtClean="0"/>
              <a:t>99</a:t>
            </a:fld>
            <a:endParaRPr lang="en-IN"/>
          </a:p>
        </p:txBody>
      </p:sp>
      <p:sp>
        <p:nvSpPr>
          <p:cNvPr id="8" name="Rectangle: Rounded Corners 7">
            <a:extLst>
              <a:ext uri="{FF2B5EF4-FFF2-40B4-BE49-F238E27FC236}">
                <a16:creationId xmlns:a16="http://schemas.microsoft.com/office/drawing/2014/main" id="{7C70F3D0-AFCA-4062-8802-E08588C75C75}"/>
              </a:ext>
            </a:extLst>
          </p:cNvPr>
          <p:cNvSpPr/>
          <p:nvPr/>
        </p:nvSpPr>
        <p:spPr>
          <a:xfrm rot="18759444">
            <a:off x="7059059" y="4341896"/>
            <a:ext cx="2884870" cy="28848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89862D32-61FE-0958-4C5A-A03FC8EA7A9E}"/>
              </a:ext>
            </a:extLst>
          </p:cNvPr>
          <p:cNvSpPr/>
          <p:nvPr/>
        </p:nvSpPr>
        <p:spPr>
          <a:xfrm rot="2500939">
            <a:off x="8685126" y="2320734"/>
            <a:ext cx="1950720" cy="1950720"/>
          </a:xfrm>
          <a:prstGeom prst="roundRect">
            <a:avLst/>
          </a:prstGeom>
          <a:solidFill>
            <a:srgbClr val="F4C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C91B45D4-8543-EB69-0D03-306DD6AD4C42}"/>
              </a:ext>
            </a:extLst>
          </p:cNvPr>
          <p:cNvSpPr/>
          <p:nvPr/>
        </p:nvSpPr>
        <p:spPr>
          <a:xfrm rot="2508179">
            <a:off x="9988829" y="6187607"/>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2C743343-56AB-1F1F-4F60-86698A4EF57E}"/>
              </a:ext>
            </a:extLst>
          </p:cNvPr>
          <p:cNvSpPr/>
          <p:nvPr/>
        </p:nvSpPr>
        <p:spPr>
          <a:xfrm rot="2646275">
            <a:off x="-875289" y="-68741"/>
            <a:ext cx="2633914" cy="2161381"/>
          </a:xfrm>
          <a:prstGeom prst="round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Rounded Corners 11">
            <a:extLst>
              <a:ext uri="{FF2B5EF4-FFF2-40B4-BE49-F238E27FC236}">
                <a16:creationId xmlns:a16="http://schemas.microsoft.com/office/drawing/2014/main" id="{31D0FA31-A219-8BBC-E8C6-49A6F6158719}"/>
              </a:ext>
            </a:extLst>
          </p:cNvPr>
          <p:cNvSpPr/>
          <p:nvPr/>
        </p:nvSpPr>
        <p:spPr>
          <a:xfrm rot="2508179">
            <a:off x="1446763" y="-815706"/>
            <a:ext cx="1385406" cy="1385406"/>
          </a:xfrm>
          <a:prstGeom prst="roundRect">
            <a:avLst/>
          </a:prstGeom>
          <a:solidFill>
            <a:srgbClr val="B87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itle 1">
            <a:extLst>
              <a:ext uri="{FF2B5EF4-FFF2-40B4-BE49-F238E27FC236}">
                <a16:creationId xmlns:a16="http://schemas.microsoft.com/office/drawing/2014/main" id="{866B39C7-ACC1-3058-7EAA-EA8BD59D95FE}"/>
              </a:ext>
            </a:extLst>
          </p:cNvPr>
          <p:cNvSpPr txBox="1">
            <a:spLocks/>
          </p:cNvSpPr>
          <p:nvPr/>
        </p:nvSpPr>
        <p:spPr>
          <a:xfrm>
            <a:off x="771350" y="3014539"/>
            <a:ext cx="9144000" cy="2387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en-IN" sz="4000" b="1">
                <a:solidFill>
                  <a:srgbClr val="002060"/>
                </a:solidFill>
              </a:rPr>
              <a:t>Way Forward </a:t>
            </a:r>
          </a:p>
          <a:p>
            <a:r>
              <a:rPr lang="en-IN" sz="4000"/>
              <a:t>in Income Tax Audit</a:t>
            </a:r>
            <a:endParaRPr lang="en-IN" sz="4000" b="1">
              <a:solidFill>
                <a:srgbClr val="002060"/>
              </a:solidFill>
            </a:endParaRPr>
          </a:p>
        </p:txBody>
      </p:sp>
    </p:spTree>
    <p:extLst>
      <p:ext uri="{BB962C8B-B14F-4D97-AF65-F5344CB8AC3E}">
        <p14:creationId xmlns:p14="http://schemas.microsoft.com/office/powerpoint/2010/main" val="1608403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TotalTime>
  <Words>13987</Words>
  <Application>Microsoft Office PowerPoint</Application>
  <PresentationFormat>Widescreen</PresentationFormat>
  <Paragraphs>866</Paragraphs>
  <Slides>102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102</vt:i4>
      </vt:variant>
    </vt:vector>
  </HeadingPairs>
  <TitlesOfParts>
    <vt:vector size="109" baseType="lpstr">
      <vt:lpstr>-apple-system</vt:lpstr>
      <vt:lpstr>Aptos</vt:lpstr>
      <vt:lpstr>Aptos Display</vt:lpstr>
      <vt:lpstr>Arial</vt:lpstr>
      <vt:lpstr>Calibri</vt:lpstr>
      <vt:lpstr>Century Gothic</vt:lpstr>
      <vt:lpstr>Office Theme</vt:lpstr>
      <vt:lpstr>Risk-based Audit:   Key Risks in Tax Audit</vt:lpstr>
      <vt:lpstr>PowerPoint Presentation</vt:lpstr>
      <vt:lpstr>Introduction to Income Tax Audits</vt:lpstr>
      <vt:lpstr>Introduction to Income Tax Audits</vt:lpstr>
      <vt:lpstr>PowerPoint Presentation</vt:lpstr>
      <vt:lpstr>Income Tax Audit Applicability</vt:lpstr>
      <vt:lpstr>PowerPoint Presentation</vt:lpstr>
      <vt:lpstr>Objectives in Tax Audit</vt:lpstr>
      <vt:lpstr>Objectives in Tax Audit</vt:lpstr>
      <vt:lpstr>Advanced Audit Objectives</vt:lpstr>
      <vt:lpstr>PowerPoint Presentation</vt:lpstr>
      <vt:lpstr>Common Triggers for an Income Tax Audit</vt:lpstr>
      <vt:lpstr>PowerPoint Presentation</vt:lpstr>
      <vt:lpstr>Types of Income Tax Audits</vt:lpstr>
      <vt:lpstr>Types of Income Tax Audits</vt:lpstr>
      <vt:lpstr>PowerPoint Presentation</vt:lpstr>
      <vt:lpstr>Common Issues found in Tax Audits</vt:lpstr>
      <vt:lpstr>PowerPoint Presentation</vt:lpstr>
      <vt:lpstr>Why Income Tax Audit ?</vt:lpstr>
      <vt:lpstr>Why Income Tax Audit ?</vt:lpstr>
      <vt:lpstr>PowerPoint Presentation</vt:lpstr>
      <vt:lpstr>Benefits encompassed by Income Tax Audit</vt:lpstr>
      <vt:lpstr>Benefits encompassed by Income Tax Audit</vt:lpstr>
      <vt:lpstr>PowerPoint Presentation</vt:lpstr>
      <vt:lpstr>Penalty Provisions</vt:lpstr>
      <vt:lpstr>Penalty Provisions</vt:lpstr>
      <vt:lpstr>Penalty Provisions</vt:lpstr>
      <vt:lpstr>Penalty Provisions</vt:lpstr>
      <vt:lpstr>Penalty Provisions</vt:lpstr>
      <vt:lpstr>PowerPoint Presentation</vt:lpstr>
      <vt:lpstr>ICDS  - Income Computation and  Disclosure Standards</vt:lpstr>
      <vt:lpstr>ICDS  - Income Computation and  Disclosure Standards</vt:lpstr>
      <vt:lpstr>ICDS  - Income Computation and  Disclosure Standards</vt:lpstr>
      <vt:lpstr>ICDS  - Income Computation and  Disclosure Standards</vt:lpstr>
      <vt:lpstr>PowerPoint Presentation</vt:lpstr>
      <vt:lpstr>ICDS  - Income Computation and  Disclosure Standards</vt:lpstr>
      <vt:lpstr>ICDS  - Income Computation and  Disclosure Standards</vt:lpstr>
      <vt:lpstr>ICDS  - Income Computation and  Disclosure Standards</vt:lpstr>
      <vt:lpstr>ICDS  - Income Computation and  Disclosure Standards</vt:lpstr>
      <vt:lpstr>ICDS  - Income Computation and  Disclosure Standards</vt:lpstr>
      <vt:lpstr>ICDS  - Income Computation and  Disclosure Standards</vt:lpstr>
      <vt:lpstr>ICDS  - Income Computation and  Disclosure Standards</vt:lpstr>
      <vt:lpstr>ICDS  - Income Computation and  Disclosure Standards</vt:lpstr>
      <vt:lpstr>ICDS  - Income Computation and  Disclosure Standards</vt:lpstr>
      <vt:lpstr>ICDS  - Income Computation and  Disclosure Standards</vt:lpstr>
      <vt:lpstr>ICDS  - Income Computation and  Disclosure Standards</vt:lpstr>
      <vt:lpstr>ICDS  - Income Computation and  Disclosure Standards</vt:lpstr>
      <vt:lpstr>ICDS  - Income Computation and  Disclosure Standards</vt:lpstr>
      <vt:lpstr>ICDS  - Income Computation and  Disclosure Standards</vt:lpstr>
      <vt:lpstr>ICDS  - Income Computation and  Disclosure Standards</vt:lpstr>
      <vt:lpstr>ICDS  - Income Computation and  Disclosure Standards</vt:lpstr>
      <vt:lpstr>ICDS  - Income Computation and  Disclosure Standards</vt:lpstr>
      <vt:lpstr>ICDS  - Income Computation and  Disclosure Standards</vt:lpstr>
      <vt:lpstr>PowerPoint Presentation</vt:lpstr>
      <vt:lpstr>Risks in Tax Audit</vt:lpstr>
      <vt:lpstr>Risks in Tax Audit</vt:lpstr>
      <vt:lpstr>Risks in Tax Audit</vt:lpstr>
      <vt:lpstr>Risks in Tax Audit</vt:lpstr>
      <vt:lpstr>Risks in Tax Audit</vt:lpstr>
      <vt:lpstr>Risks in Tax Audit</vt:lpstr>
      <vt:lpstr>PowerPoint Presentation</vt:lpstr>
      <vt:lpstr>Role &amp; Responsibilities of a Tax Auditor</vt:lpstr>
      <vt:lpstr>PowerPoint Presentation</vt:lpstr>
      <vt:lpstr>Key Rulings Recently Issued</vt:lpstr>
      <vt:lpstr>Key Rulings Recently Issued</vt:lpstr>
      <vt:lpstr>PowerPoint Presentation</vt:lpstr>
      <vt:lpstr>Types of Risks in Tax Audit</vt:lpstr>
      <vt:lpstr>Types of Risks in Tax Audit</vt:lpstr>
      <vt:lpstr>Types of Risks in Tax Audit</vt:lpstr>
      <vt:lpstr>Types of Risks in Tax Audit</vt:lpstr>
      <vt:lpstr>PowerPoint Presentation</vt:lpstr>
      <vt:lpstr>Study on Compliances in reporting in Tax Audit Report</vt:lpstr>
      <vt:lpstr>Study on Compliances in reporting in Tax Audit Report</vt:lpstr>
      <vt:lpstr>Study on Compliances in reporting in Tax Audit Report</vt:lpstr>
      <vt:lpstr>Study on Compliances in reporting in Tax Audit Report</vt:lpstr>
      <vt:lpstr>Study on Compliances in reporting in Tax Audit Report</vt:lpstr>
      <vt:lpstr>Study on Compliances in reporting in Tax Audit Report</vt:lpstr>
      <vt:lpstr>Study on Compliances in reporting in Tax Audit Report</vt:lpstr>
      <vt:lpstr>PowerPoint Presentation</vt:lpstr>
      <vt:lpstr>Specific Amendments in Tax Audit</vt:lpstr>
      <vt:lpstr>Specific Amendments in Tax Audit</vt:lpstr>
      <vt:lpstr>Specific Amendments in Tax Audit</vt:lpstr>
      <vt:lpstr>Applicability of Forms for Trust</vt:lpstr>
      <vt:lpstr>Penalties &amp; Other provisions - Trust</vt:lpstr>
      <vt:lpstr>Reporting Requirements for Trust</vt:lpstr>
      <vt:lpstr>Reporting Requirements for Trust</vt:lpstr>
      <vt:lpstr>Conclusion - Trust</vt:lpstr>
      <vt:lpstr>Specific Amendments in Tax Audit</vt:lpstr>
      <vt:lpstr>PowerPoint Presentation</vt:lpstr>
      <vt:lpstr>Key Points to Judge Scrutiny Risk</vt:lpstr>
      <vt:lpstr>Key Points to Judge Scrutiny Risk</vt:lpstr>
      <vt:lpstr>PowerPoint Presentation</vt:lpstr>
      <vt:lpstr>Outsourcing Compliance Service to a  Tax Professional</vt:lpstr>
      <vt:lpstr>Outsourcing Compliance Service to a  Tax Professional</vt:lpstr>
      <vt:lpstr>Outsourcing Compliance Service to a  Tax Professional</vt:lpstr>
      <vt:lpstr>PowerPoint Presentation</vt:lpstr>
      <vt:lpstr>Technology and Audit Assurance</vt:lpstr>
      <vt:lpstr>Technology and Audit Assurance</vt:lpstr>
      <vt:lpstr>PowerPoint Presentation</vt:lpstr>
      <vt:lpstr>Way Forward in Income Tax Audit</vt:lpstr>
      <vt:lpstr>Way Forward in Income Tax Audit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Abin</dc:creator>
  <cp:lastModifiedBy>SIRC CPE</cp:lastModifiedBy>
  <cp:revision>4</cp:revision>
  <dcterms:created xsi:type="dcterms:W3CDTF">2024-07-29T10:40:33Z</dcterms:created>
  <dcterms:modified xsi:type="dcterms:W3CDTF">2024-11-07T13:29:57Z</dcterms:modified>
</cp:coreProperties>
</file>